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1.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Lst>
  <p:notesMasterIdLst>
    <p:notesMasterId r:id="rId33"/>
  </p:notesMasterIdLst>
  <p:handoutMasterIdLst>
    <p:handoutMasterId r:id="rId34"/>
  </p:handoutMasterIdLst>
  <p:sldIdLst>
    <p:sldId id="256" r:id="rId2"/>
    <p:sldId id="640" r:id="rId3"/>
    <p:sldId id="456" r:id="rId4"/>
    <p:sldId id="260" r:id="rId5"/>
    <p:sldId id="625" r:id="rId6"/>
    <p:sldId id="622" r:id="rId7"/>
    <p:sldId id="597" r:id="rId8"/>
    <p:sldId id="457" r:id="rId9"/>
    <p:sldId id="515" r:id="rId10"/>
    <p:sldId id="624" r:id="rId11"/>
    <p:sldId id="611" r:id="rId12"/>
    <p:sldId id="573" r:id="rId13"/>
    <p:sldId id="602" r:id="rId14"/>
    <p:sldId id="574" r:id="rId15"/>
    <p:sldId id="603" r:id="rId16"/>
    <p:sldId id="575" r:id="rId17"/>
    <p:sldId id="634" r:id="rId18"/>
    <p:sldId id="604" r:id="rId19"/>
    <p:sldId id="623" r:id="rId20"/>
    <p:sldId id="605" r:id="rId21"/>
    <p:sldId id="644" r:id="rId22"/>
    <p:sldId id="642" r:id="rId23"/>
    <p:sldId id="643" r:id="rId24"/>
    <p:sldId id="613" r:id="rId25"/>
    <p:sldId id="547" r:id="rId26"/>
    <p:sldId id="645" r:id="rId27"/>
    <p:sldId id="590" r:id="rId28"/>
    <p:sldId id="641" r:id="rId29"/>
    <p:sldId id="646" r:id="rId30"/>
    <p:sldId id="595" r:id="rId31"/>
    <p:sldId id="632"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lly Quinn" initials="MQ" lastIdx="1" clrIdx="0">
    <p:extLst>
      <p:ext uri="{19B8F6BF-5375-455C-9EA6-DF929625EA0E}">
        <p15:presenceInfo xmlns:p15="http://schemas.microsoft.com/office/powerpoint/2012/main" userId="S::molly.quinn@ucdconnect.ie::b9eea13e-6503-44ed-9e09-6368738a70c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534" autoAdjust="0"/>
    <p:restoredTop sz="86401" autoAdjust="0"/>
  </p:normalViewPr>
  <p:slideViewPr>
    <p:cSldViewPr>
      <p:cViewPr varScale="1">
        <p:scale>
          <a:sx n="114" d="100"/>
          <a:sy n="114" d="100"/>
        </p:scale>
        <p:origin x="168" y="39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Objects="1" showGuides="1">
      <p:cViewPr varScale="1">
        <p:scale>
          <a:sx n="112" d="100"/>
          <a:sy n="112" d="100"/>
        </p:scale>
        <p:origin x="-4136"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7-10T13:48:51.756" idx="1">
    <p:pos x="5392" y="2408"/>
    <p:text>Grey out to discuss.</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50A65C-F514-E04B-A00D-00855BCE549C}" type="datetimeFigureOut">
              <a:rPr lang="en-US" smtClean="0"/>
              <a:pPr/>
              <a:t>12/6/21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5980BC-A08B-7042-9E8A-6AD82636A2B9}"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F23A6A-8E54-D245-B89D-80427EA6A61F}" type="datetimeFigureOut">
              <a:rPr lang="en-US" smtClean="0"/>
              <a:pPr/>
              <a:t>12/6/21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AACFB2A-16FC-404C-A508-B634FD64C9A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intro: what do people say when we ask them for the unexpected. Initial studies to see what they do and people talk about pos and neg events – so we think valence is important. Some studies on that</a:t>
            </a:r>
          </a:p>
        </p:txBody>
      </p:sp>
      <p:sp>
        <p:nvSpPr>
          <p:cNvPr id="4" name="Slide Number Placeholder 3"/>
          <p:cNvSpPr>
            <a:spLocks noGrp="1"/>
          </p:cNvSpPr>
          <p:nvPr>
            <p:ph type="sldNum" sz="quarter" idx="5"/>
          </p:nvPr>
        </p:nvSpPr>
        <p:spPr/>
        <p:txBody>
          <a:bodyPr/>
          <a:lstStyle/>
          <a:p>
            <a:fld id="{0AACFB2A-16FC-404C-A508-B634FD64C9A9}" type="slidenum">
              <a:rPr lang="en-US" smtClean="0"/>
              <a:pPr/>
              <a:t>1</a:t>
            </a:fld>
            <a:endParaRPr lang="en-US"/>
          </a:p>
        </p:txBody>
      </p:sp>
    </p:spTree>
    <p:extLst>
      <p:ext uri="{BB962C8B-B14F-4D97-AF65-F5344CB8AC3E}">
        <p14:creationId xmlns:p14="http://schemas.microsoft.com/office/powerpoint/2010/main" val="2109347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a bias toward negativity?</a:t>
            </a:r>
          </a:p>
          <a:p>
            <a:r>
              <a:rPr lang="en-US" dirty="0"/>
              <a:t>Is it the lesser-seen bias toward positivity (things will work out ok)?</a:t>
            </a:r>
          </a:p>
          <a:p>
            <a:r>
              <a:rPr lang="en-US" dirty="0"/>
              <a:t>Or is it that when asked for an unexpected event, people flip the valence?</a:t>
            </a:r>
          </a:p>
          <a:p>
            <a:pPr marL="171450" indent="-171450">
              <a:buFontTx/>
              <a:buChar char="-"/>
            </a:pPr>
            <a:r>
              <a:rPr lang="en-US" dirty="0"/>
              <a:t>When things are going well, it’s unexpected that they’ll end up poorly.</a:t>
            </a:r>
          </a:p>
          <a:p>
            <a:pPr marL="171450" indent="-171450">
              <a:buFontTx/>
              <a:buChar char="-"/>
            </a:pPr>
            <a:r>
              <a:rPr lang="en-US" dirty="0"/>
              <a:t>When things are going poorly, it’s unexpected that they’ll end up well.</a:t>
            </a:r>
          </a:p>
        </p:txBody>
      </p:sp>
      <p:sp>
        <p:nvSpPr>
          <p:cNvPr id="4" name="Slide Number Placeholder 3"/>
          <p:cNvSpPr>
            <a:spLocks noGrp="1"/>
          </p:cNvSpPr>
          <p:nvPr>
            <p:ph type="sldNum" sz="quarter" idx="5"/>
          </p:nvPr>
        </p:nvSpPr>
        <p:spPr/>
        <p:txBody>
          <a:bodyPr/>
          <a:lstStyle/>
          <a:p>
            <a:fld id="{0AACFB2A-16FC-404C-A508-B634FD64C9A9}" type="slidenum">
              <a:rPr lang="en-US" smtClean="0"/>
              <a:pPr/>
              <a:t>13</a:t>
            </a:fld>
            <a:endParaRPr lang="en-US"/>
          </a:p>
        </p:txBody>
      </p:sp>
    </p:spTree>
    <p:extLst>
      <p:ext uri="{BB962C8B-B14F-4D97-AF65-F5344CB8AC3E}">
        <p14:creationId xmlns:p14="http://schemas.microsoft.com/office/powerpoint/2010/main" val="3206810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Losses Loom Larger</a:t>
            </a:r>
          </a:p>
          <a:p>
            <a:pPr marL="0" indent="0">
              <a:buNone/>
            </a:pPr>
            <a:r>
              <a:rPr lang="en-US" dirty="0"/>
              <a:t>It might make sense then, that we see more negative responses,</a:t>
            </a:r>
          </a:p>
          <a:p>
            <a:pPr marL="0" indent="0">
              <a:buNone/>
            </a:pPr>
            <a:r>
              <a:rPr lang="en-US" dirty="0"/>
              <a:t>Because we have more activation for negative events in general.</a:t>
            </a:r>
          </a:p>
          <a:p>
            <a:pPr marL="0" indent="0">
              <a:buNone/>
            </a:pPr>
            <a:endParaRPr lang="en-US" dirty="0"/>
          </a:p>
          <a:p>
            <a:pPr marL="0" indent="0">
              <a:buNone/>
            </a:pPr>
            <a:r>
              <a:rPr lang="en-US" sz="1200" dirty="0">
                <a:solidFill>
                  <a:schemeClr val="bg2">
                    <a:lumMod val="75000"/>
                  </a:schemeClr>
                </a:solidFill>
              </a:rPr>
              <a:t>“Specifically, diverse literatures in psychology provide evidence that, other things being equal, negative events appear to elicit more physiological, affective, cognitive, and behavioral activity and prompt more cognitive analysis than neutral or positive events.”</a:t>
            </a:r>
          </a:p>
          <a:p>
            <a:endParaRPr lang="en-US" dirty="0"/>
          </a:p>
        </p:txBody>
      </p:sp>
      <p:sp>
        <p:nvSpPr>
          <p:cNvPr id="4" name="Slide Number Placeholder 3"/>
          <p:cNvSpPr>
            <a:spLocks noGrp="1"/>
          </p:cNvSpPr>
          <p:nvPr>
            <p:ph type="sldNum" sz="quarter" idx="5"/>
          </p:nvPr>
        </p:nvSpPr>
        <p:spPr/>
        <p:txBody>
          <a:bodyPr/>
          <a:lstStyle/>
          <a:p>
            <a:fld id="{F79C7C88-2039-4E82-91A6-8B23B2304161}" type="slidenum">
              <a:rPr lang="en-IE" smtClean="0"/>
              <a:t>14</a:t>
            </a:fld>
            <a:endParaRPr lang="en-IE"/>
          </a:p>
        </p:txBody>
      </p:sp>
    </p:spTree>
    <p:extLst>
      <p:ext uri="{BB962C8B-B14F-4D97-AF65-F5344CB8AC3E}">
        <p14:creationId xmlns:p14="http://schemas.microsoft.com/office/powerpoint/2010/main" val="122154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Evidence that, psychologically, positive valence is an important aspect of events in our lives.</a:t>
            </a:r>
          </a:p>
        </p:txBody>
      </p:sp>
      <p:sp>
        <p:nvSpPr>
          <p:cNvPr id="4" name="Slide Number Placeholder 3"/>
          <p:cNvSpPr>
            <a:spLocks noGrp="1"/>
          </p:cNvSpPr>
          <p:nvPr>
            <p:ph type="sldNum" sz="quarter" idx="5"/>
          </p:nvPr>
        </p:nvSpPr>
        <p:spPr/>
        <p:txBody>
          <a:bodyPr/>
          <a:lstStyle/>
          <a:p>
            <a:fld id="{0AACFB2A-16FC-404C-A508-B634FD64C9A9}" type="slidenum">
              <a:rPr lang="en-US" smtClean="0"/>
              <a:pPr/>
              <a:t>15</a:t>
            </a:fld>
            <a:endParaRPr lang="en-US"/>
          </a:p>
        </p:txBody>
      </p:sp>
    </p:spTree>
    <p:extLst>
      <p:ext uri="{BB962C8B-B14F-4D97-AF65-F5344CB8AC3E}">
        <p14:creationId xmlns:p14="http://schemas.microsoft.com/office/powerpoint/2010/main" val="2277275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reason we see negativity is valence of material is not carefully controlled for….</a:t>
            </a:r>
          </a:p>
        </p:txBody>
      </p:sp>
      <p:sp>
        <p:nvSpPr>
          <p:cNvPr id="4" name="Slide Number Placeholder 3"/>
          <p:cNvSpPr>
            <a:spLocks noGrp="1"/>
          </p:cNvSpPr>
          <p:nvPr>
            <p:ph type="sldNum" sz="quarter" idx="5"/>
          </p:nvPr>
        </p:nvSpPr>
        <p:spPr/>
        <p:txBody>
          <a:bodyPr/>
          <a:lstStyle/>
          <a:p>
            <a:fld id="{0AACFB2A-16FC-404C-A508-B634FD64C9A9}" type="slidenum">
              <a:rPr lang="en-US" smtClean="0"/>
              <a:pPr/>
              <a:t>16</a:t>
            </a:fld>
            <a:endParaRPr lang="en-US"/>
          </a:p>
        </p:txBody>
      </p:sp>
    </p:spTree>
    <p:extLst>
      <p:ext uri="{BB962C8B-B14F-4D97-AF65-F5344CB8AC3E}">
        <p14:creationId xmlns:p14="http://schemas.microsoft.com/office/powerpoint/2010/main" val="2161001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reason we see negativity is valence of material is not carefully controlled for….</a:t>
            </a:r>
          </a:p>
        </p:txBody>
      </p:sp>
      <p:sp>
        <p:nvSpPr>
          <p:cNvPr id="4" name="Slide Number Placeholder 3"/>
          <p:cNvSpPr>
            <a:spLocks noGrp="1"/>
          </p:cNvSpPr>
          <p:nvPr>
            <p:ph type="sldNum" sz="quarter" idx="5"/>
          </p:nvPr>
        </p:nvSpPr>
        <p:spPr/>
        <p:txBody>
          <a:bodyPr/>
          <a:lstStyle/>
          <a:p>
            <a:fld id="{0AACFB2A-16FC-404C-A508-B634FD64C9A9}" type="slidenum">
              <a:rPr lang="en-US" smtClean="0"/>
              <a:pPr/>
              <a:t>17</a:t>
            </a:fld>
            <a:endParaRPr lang="en-US"/>
          </a:p>
        </p:txBody>
      </p:sp>
    </p:spTree>
    <p:extLst>
      <p:ext uri="{BB962C8B-B14F-4D97-AF65-F5344CB8AC3E}">
        <p14:creationId xmlns:p14="http://schemas.microsoft.com/office/powerpoint/2010/main" val="1981763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pos – might say x</a:t>
            </a:r>
          </a:p>
          <a:p>
            <a:r>
              <a:rPr lang="en-US" dirty="0"/>
              <a:t>If neg – might say y</a:t>
            </a:r>
          </a:p>
        </p:txBody>
      </p:sp>
      <p:sp>
        <p:nvSpPr>
          <p:cNvPr id="4" name="Slide Number Placeholder 3"/>
          <p:cNvSpPr>
            <a:spLocks noGrp="1"/>
          </p:cNvSpPr>
          <p:nvPr>
            <p:ph type="sldNum" sz="quarter" idx="5"/>
          </p:nvPr>
        </p:nvSpPr>
        <p:spPr/>
        <p:txBody>
          <a:bodyPr/>
          <a:lstStyle/>
          <a:p>
            <a:fld id="{F79C7C88-2039-4E82-91A6-8B23B2304161}" type="slidenum">
              <a:rPr lang="en-IE" smtClean="0"/>
              <a:t>25</a:t>
            </a:fld>
            <a:endParaRPr lang="en-IE"/>
          </a:p>
        </p:txBody>
      </p:sp>
    </p:spTree>
    <p:extLst>
      <p:ext uri="{BB962C8B-B14F-4D97-AF65-F5344CB8AC3E}">
        <p14:creationId xmlns:p14="http://schemas.microsoft.com/office/powerpoint/2010/main" val="118829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we interested in this?</a:t>
            </a:r>
          </a:p>
          <a:p>
            <a:endParaRPr lang="en-US" dirty="0"/>
          </a:p>
        </p:txBody>
      </p:sp>
      <p:sp>
        <p:nvSpPr>
          <p:cNvPr id="4" name="Slide Number Placeholder 3"/>
          <p:cNvSpPr>
            <a:spLocks noGrp="1"/>
          </p:cNvSpPr>
          <p:nvPr>
            <p:ph type="sldNum" sz="quarter" idx="5"/>
          </p:nvPr>
        </p:nvSpPr>
        <p:spPr/>
        <p:txBody>
          <a:bodyPr/>
          <a:lstStyle/>
          <a:p>
            <a:fld id="{F79C7C88-2039-4E82-91A6-8B23B2304161}" type="slidenum">
              <a:rPr lang="en-IE" smtClean="0"/>
              <a:t>27</a:t>
            </a:fld>
            <a:endParaRPr lang="en-IE"/>
          </a:p>
        </p:txBody>
      </p:sp>
    </p:spTree>
    <p:extLst>
      <p:ext uri="{BB962C8B-B14F-4D97-AF65-F5344CB8AC3E}">
        <p14:creationId xmlns:p14="http://schemas.microsoft.com/office/powerpoint/2010/main" val="1640315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ACFB2A-16FC-404C-A508-B634FD64C9A9}" type="slidenum">
              <a:rPr lang="en-US" smtClean="0"/>
              <a:pPr/>
              <a:t>28</a:t>
            </a:fld>
            <a:endParaRPr lang="en-US"/>
          </a:p>
        </p:txBody>
      </p:sp>
    </p:spTree>
    <p:extLst>
      <p:ext uri="{BB962C8B-B14F-4D97-AF65-F5344CB8AC3E}">
        <p14:creationId xmlns:p14="http://schemas.microsoft.com/office/powerpoint/2010/main" val="125523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ACFB2A-16FC-404C-A508-B634FD64C9A9}" type="slidenum">
              <a:rPr lang="en-US" smtClean="0"/>
              <a:pPr/>
              <a:t>3</a:t>
            </a:fld>
            <a:endParaRPr lang="en-US"/>
          </a:p>
        </p:txBody>
      </p:sp>
    </p:spTree>
    <p:extLst>
      <p:ext uri="{BB962C8B-B14F-4D97-AF65-F5344CB8AC3E}">
        <p14:creationId xmlns:p14="http://schemas.microsoft.com/office/powerpoint/2010/main" val="1850203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unexpected?</a:t>
            </a:r>
          </a:p>
          <a:p>
            <a:r>
              <a:rPr lang="en-US" dirty="0"/>
              <a:t>Many would operationally define the unexpected as low subjective probability</a:t>
            </a:r>
          </a:p>
          <a:p>
            <a:endParaRPr lang="en-US" dirty="0"/>
          </a:p>
          <a:p>
            <a:r>
              <a:rPr lang="en-US" dirty="0"/>
              <a:t>What do Ss interpret “unexpected” as….</a:t>
            </a:r>
          </a:p>
          <a:p>
            <a:r>
              <a:rPr lang="en-US" dirty="0"/>
              <a:t>Give example where something might be bizarre, but people give mundane answers…</a:t>
            </a:r>
          </a:p>
          <a:p>
            <a:endParaRPr lang="en-US" dirty="0"/>
          </a:p>
          <a:p>
            <a:r>
              <a:rPr lang="en-US" dirty="0"/>
              <a:t>Tee valence – the phrase ”think of the unexpected” does not cue valence.</a:t>
            </a:r>
          </a:p>
          <a:p>
            <a:endParaRPr lang="en-US" dirty="0"/>
          </a:p>
        </p:txBody>
      </p:sp>
      <p:sp>
        <p:nvSpPr>
          <p:cNvPr id="4" name="Slide Number Placeholder 3"/>
          <p:cNvSpPr>
            <a:spLocks noGrp="1"/>
          </p:cNvSpPr>
          <p:nvPr>
            <p:ph type="sldNum" sz="quarter" idx="5"/>
          </p:nvPr>
        </p:nvSpPr>
        <p:spPr/>
        <p:txBody>
          <a:bodyPr/>
          <a:lstStyle/>
          <a:p>
            <a:fld id="{0AACFB2A-16FC-404C-A508-B634FD64C9A9}" type="slidenum">
              <a:rPr lang="en-US" smtClean="0"/>
              <a:pPr/>
              <a:t>6</a:t>
            </a:fld>
            <a:endParaRPr lang="en-US"/>
          </a:p>
        </p:txBody>
      </p:sp>
    </p:spTree>
    <p:extLst>
      <p:ext uri="{BB962C8B-B14F-4D97-AF65-F5344CB8AC3E}">
        <p14:creationId xmlns:p14="http://schemas.microsoft.com/office/powerpoint/2010/main" val="3690009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ask you to think of an unexpected event that could occur next, you may think of an unexpected good event or an unexpected bad event.</a:t>
            </a:r>
          </a:p>
          <a:p>
            <a:endParaRPr lang="en-US" dirty="0"/>
          </a:p>
          <a:p>
            <a:r>
              <a:rPr lang="en-US" dirty="0"/>
              <a:t>Pos and neg appear important in our data, but </a:t>
            </a:r>
            <a:r>
              <a:rPr lang="en-US" dirty="0" err="1"/>
              <a:t>Leake</a:t>
            </a:r>
            <a:r>
              <a:rPr lang="en-US" dirty="0"/>
              <a:t> and </a:t>
            </a:r>
            <a:r>
              <a:rPr lang="en-US" dirty="0" err="1"/>
              <a:t>Schank</a:t>
            </a:r>
            <a:r>
              <a:rPr lang="en-US" dirty="0"/>
              <a:t> do not account for that.</a:t>
            </a:r>
          </a:p>
        </p:txBody>
      </p:sp>
      <p:sp>
        <p:nvSpPr>
          <p:cNvPr id="4" name="Slide Number Placeholder 3"/>
          <p:cNvSpPr>
            <a:spLocks noGrp="1"/>
          </p:cNvSpPr>
          <p:nvPr>
            <p:ph type="sldNum" sz="quarter" idx="5"/>
          </p:nvPr>
        </p:nvSpPr>
        <p:spPr/>
        <p:txBody>
          <a:bodyPr/>
          <a:lstStyle/>
          <a:p>
            <a:fld id="{0AACFB2A-16FC-404C-A508-B634FD64C9A9}" type="slidenum">
              <a:rPr lang="en-US" smtClean="0"/>
              <a:pPr/>
              <a:t>7</a:t>
            </a:fld>
            <a:endParaRPr lang="en-US"/>
          </a:p>
        </p:txBody>
      </p:sp>
    </p:spTree>
    <p:extLst>
      <p:ext uri="{BB962C8B-B14F-4D97-AF65-F5344CB8AC3E}">
        <p14:creationId xmlns:p14="http://schemas.microsoft.com/office/powerpoint/2010/main" val="1611283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bizarre, but mundane.</a:t>
            </a:r>
          </a:p>
        </p:txBody>
      </p:sp>
      <p:sp>
        <p:nvSpPr>
          <p:cNvPr id="4" name="Slide Number Placeholder 3"/>
          <p:cNvSpPr>
            <a:spLocks noGrp="1"/>
          </p:cNvSpPr>
          <p:nvPr>
            <p:ph type="sldNum" sz="quarter" idx="5"/>
          </p:nvPr>
        </p:nvSpPr>
        <p:spPr/>
        <p:txBody>
          <a:bodyPr/>
          <a:lstStyle/>
          <a:p>
            <a:fld id="{F79C7C88-2039-4E82-91A6-8B23B2304161}" type="slidenum">
              <a:rPr lang="en-IE" smtClean="0"/>
              <a:t>8</a:t>
            </a:fld>
            <a:endParaRPr lang="en-IE"/>
          </a:p>
        </p:txBody>
      </p:sp>
    </p:spTree>
    <p:extLst>
      <p:ext uri="{BB962C8B-B14F-4D97-AF65-F5344CB8AC3E}">
        <p14:creationId xmlns:p14="http://schemas.microsoft.com/office/powerpoint/2010/main" val="1628989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there was an average of 10 answer categories for each scenario,</a:t>
            </a:r>
          </a:p>
          <a:p>
            <a:r>
              <a:rPr lang="en-US" dirty="0"/>
              <a:t>The top 3 categories covered an average of 60% of the responses.</a:t>
            </a:r>
          </a:p>
          <a:p>
            <a:endParaRPr lang="en-US" dirty="0"/>
          </a:p>
          <a:p>
            <a:r>
              <a:rPr lang="en-US" dirty="0"/>
              <a:t>But, when asked for the good unexpected, people could give positive events.</a:t>
            </a:r>
          </a:p>
          <a:p>
            <a:r>
              <a:rPr lang="en-US" dirty="0"/>
              <a:t>So, why do people give mostly negative events?</a:t>
            </a:r>
          </a:p>
        </p:txBody>
      </p:sp>
      <p:sp>
        <p:nvSpPr>
          <p:cNvPr id="4" name="Slide Number Placeholder 3"/>
          <p:cNvSpPr>
            <a:spLocks noGrp="1"/>
          </p:cNvSpPr>
          <p:nvPr>
            <p:ph type="sldNum" sz="quarter" idx="5"/>
          </p:nvPr>
        </p:nvSpPr>
        <p:spPr/>
        <p:txBody>
          <a:bodyPr/>
          <a:lstStyle/>
          <a:p>
            <a:fld id="{F79C7C88-2039-4E82-91A6-8B23B2304161}" type="slidenum">
              <a:rPr lang="en-IE" smtClean="0"/>
              <a:t>9</a:t>
            </a:fld>
            <a:endParaRPr lang="en-IE"/>
          </a:p>
        </p:txBody>
      </p:sp>
    </p:spTree>
    <p:extLst>
      <p:ext uri="{BB962C8B-B14F-4D97-AF65-F5344CB8AC3E}">
        <p14:creationId xmlns:p14="http://schemas.microsoft.com/office/powerpoint/2010/main" val="2055715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there was an average of 10 answer categories for each scenario,</a:t>
            </a:r>
          </a:p>
          <a:p>
            <a:r>
              <a:rPr lang="en-US" dirty="0"/>
              <a:t>The top 3 categories covered an average of 60% of the responses.</a:t>
            </a:r>
          </a:p>
          <a:p>
            <a:endParaRPr lang="en-US" dirty="0"/>
          </a:p>
          <a:p>
            <a:r>
              <a:rPr lang="en-US" dirty="0"/>
              <a:t>But, when asked for the good unexpected, people could give positive events.</a:t>
            </a:r>
          </a:p>
          <a:p>
            <a:r>
              <a:rPr lang="en-US" dirty="0"/>
              <a:t>So, why do people give mostly negative events?</a:t>
            </a:r>
          </a:p>
        </p:txBody>
      </p:sp>
      <p:sp>
        <p:nvSpPr>
          <p:cNvPr id="4" name="Slide Number Placeholder 3"/>
          <p:cNvSpPr>
            <a:spLocks noGrp="1"/>
          </p:cNvSpPr>
          <p:nvPr>
            <p:ph type="sldNum" sz="quarter" idx="5"/>
          </p:nvPr>
        </p:nvSpPr>
        <p:spPr/>
        <p:txBody>
          <a:bodyPr/>
          <a:lstStyle/>
          <a:p>
            <a:fld id="{F79C7C88-2039-4E82-91A6-8B23B2304161}" type="slidenum">
              <a:rPr lang="en-IE" smtClean="0"/>
              <a:t>10</a:t>
            </a:fld>
            <a:endParaRPr lang="en-IE"/>
          </a:p>
        </p:txBody>
      </p:sp>
    </p:spTree>
    <p:extLst>
      <p:ext uri="{BB962C8B-B14F-4D97-AF65-F5344CB8AC3E}">
        <p14:creationId xmlns:p14="http://schemas.microsoft.com/office/powerpoint/2010/main" val="1404150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bizarre, but mundane.</a:t>
            </a:r>
          </a:p>
        </p:txBody>
      </p:sp>
      <p:sp>
        <p:nvSpPr>
          <p:cNvPr id="4" name="Slide Number Placeholder 3"/>
          <p:cNvSpPr>
            <a:spLocks noGrp="1"/>
          </p:cNvSpPr>
          <p:nvPr>
            <p:ph type="sldNum" sz="quarter" idx="5"/>
          </p:nvPr>
        </p:nvSpPr>
        <p:spPr/>
        <p:txBody>
          <a:bodyPr/>
          <a:lstStyle/>
          <a:p>
            <a:fld id="{F79C7C88-2039-4E82-91A6-8B23B2304161}" type="slidenum">
              <a:rPr lang="en-IE" smtClean="0"/>
              <a:t>11</a:t>
            </a:fld>
            <a:endParaRPr lang="en-IE"/>
          </a:p>
        </p:txBody>
      </p:sp>
    </p:spTree>
    <p:extLst>
      <p:ext uri="{BB962C8B-B14F-4D97-AF65-F5344CB8AC3E}">
        <p14:creationId xmlns:p14="http://schemas.microsoft.com/office/powerpoint/2010/main" val="120728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81% in top 3</a:t>
            </a:r>
          </a:p>
          <a:p>
            <a:endParaRPr lang="en-US" dirty="0"/>
          </a:p>
          <a:p>
            <a:r>
              <a:rPr lang="en-US" dirty="0"/>
              <a:t>And when asked for bad events, they were able to provide bad events…</a:t>
            </a:r>
          </a:p>
        </p:txBody>
      </p:sp>
      <p:sp>
        <p:nvSpPr>
          <p:cNvPr id="4" name="Slide Number Placeholder 3"/>
          <p:cNvSpPr>
            <a:spLocks noGrp="1"/>
          </p:cNvSpPr>
          <p:nvPr>
            <p:ph type="sldNum" sz="quarter" idx="5"/>
          </p:nvPr>
        </p:nvSpPr>
        <p:spPr/>
        <p:txBody>
          <a:bodyPr/>
          <a:lstStyle/>
          <a:p>
            <a:fld id="{F79C7C88-2039-4E82-91A6-8B23B2304161}" type="slidenum">
              <a:rPr lang="en-IE" smtClean="0"/>
              <a:t>12</a:t>
            </a:fld>
            <a:endParaRPr lang="en-IE"/>
          </a:p>
        </p:txBody>
      </p:sp>
    </p:spTree>
    <p:extLst>
      <p:ext uri="{BB962C8B-B14F-4D97-AF65-F5344CB8AC3E}">
        <p14:creationId xmlns:p14="http://schemas.microsoft.com/office/powerpoint/2010/main" val="591158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911E731-4C88-402A-AEAA-70FFEE337F32}" type="datetimeFigureOut">
              <a:rPr lang="en-GB" smtClean="0"/>
              <a:pPr/>
              <a:t>06/12/2021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3560559266"/>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911E731-4C88-402A-AEAA-70FFEE337F32}" type="datetimeFigureOut">
              <a:rPr lang="en-GB" smtClean="0"/>
              <a:pPr/>
              <a:t>06/12/2021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3342584228"/>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911E731-4C88-402A-AEAA-70FFEE337F32}" type="datetimeFigureOut">
              <a:rPr lang="en-GB" smtClean="0"/>
              <a:pPr/>
              <a:t>06/12/2021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182736992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7544" y="2519392"/>
            <a:ext cx="8117656" cy="482813"/>
          </a:xfrm>
        </p:spPr>
        <p:txBody>
          <a:bodyPr anchor="t" anchorCtr="0">
            <a:noAutofit/>
          </a:bodyPr>
          <a:lstStyle>
            <a:lvl1pPr>
              <a:defRPr sz="3600">
                <a:solidFill>
                  <a:schemeClr val="bg1"/>
                </a:solidFill>
              </a:defRPr>
            </a:lvl1pPr>
          </a:lstStyle>
          <a:p>
            <a:r>
              <a:rPr lang="ga-IE" dirty="0"/>
              <a:t>Click to edit master title style</a:t>
            </a:r>
            <a:endParaRPr lang="en-US" dirty="0"/>
          </a:p>
        </p:txBody>
      </p:sp>
      <p:sp>
        <p:nvSpPr>
          <p:cNvPr id="3" name="Subtitle 2"/>
          <p:cNvSpPr>
            <a:spLocks noGrp="1"/>
          </p:cNvSpPr>
          <p:nvPr>
            <p:ph type="subTitle" idx="1"/>
          </p:nvPr>
        </p:nvSpPr>
        <p:spPr>
          <a:xfrm>
            <a:off x="467544" y="3331613"/>
            <a:ext cx="8117656" cy="1028720"/>
          </a:xfrm>
        </p:spPr>
        <p:txBody>
          <a:bodyPr>
            <a:normAutofit/>
          </a:bodyPr>
          <a:lstStyle>
            <a:lvl1pPr marL="0" indent="0" algn="l">
              <a:buNone/>
              <a:defRPr sz="2400">
                <a:solidFill>
                  <a:srgbClr val="B0D7E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468313" y="4508500"/>
            <a:ext cx="8064500" cy="360363"/>
          </a:xfrm>
        </p:spPr>
        <p:txBody>
          <a:bodyPr/>
          <a:lstStyle>
            <a:lvl1pPr marL="0" indent="0">
              <a:buNone/>
              <a:defRPr sz="1800">
                <a:solidFill>
                  <a:schemeClr val="accent3"/>
                </a:solidFill>
              </a:defRPr>
            </a:lvl1pPr>
          </a:lstStyle>
          <a:p>
            <a:pPr lvl="0"/>
            <a:r>
              <a:rPr lang="en-GB" dirty="0"/>
              <a:t>Authors</a:t>
            </a:r>
          </a:p>
        </p:txBody>
      </p:sp>
    </p:spTree>
    <p:extLst>
      <p:ext uri="{BB962C8B-B14F-4D97-AF65-F5344CB8AC3E}">
        <p14:creationId xmlns:p14="http://schemas.microsoft.com/office/powerpoint/2010/main" val="35330188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2"/>
          <p:cNvSpPr>
            <a:spLocks noGrp="1"/>
          </p:cNvSpPr>
          <p:nvPr>
            <p:ph idx="1"/>
          </p:nvPr>
        </p:nvSpPr>
        <p:spPr>
          <a:xfrm>
            <a:off x="355599" y="2032000"/>
            <a:ext cx="8500533" cy="4094164"/>
          </a:xfrm>
        </p:spPr>
        <p:txBody>
          <a:bodyPr numCol="1" spcCol="360000">
            <a:normAutofit/>
          </a:bodyPr>
          <a:lstStyle>
            <a:lvl1pPr marL="0" indent="0">
              <a:buNone/>
              <a:defRPr sz="1800">
                <a:solidFill>
                  <a:schemeClr val="tx1">
                    <a:lumMod val="65000"/>
                    <a:lumOff val="35000"/>
                  </a:schemeClr>
                </a:solidFill>
                <a:latin typeface="Ubuntu Light"/>
                <a:cs typeface="Ubuntu Light"/>
              </a:defRPr>
            </a:lvl1pPr>
          </a:lstStyle>
          <a:p>
            <a:pPr lvl="0"/>
            <a:r>
              <a:rPr lang="en-US"/>
              <a:t>Click to edit Master text styles</a:t>
            </a:r>
          </a:p>
        </p:txBody>
      </p:sp>
      <p:sp>
        <p:nvSpPr>
          <p:cNvPr id="5" name="Date Placeholder 4"/>
          <p:cNvSpPr>
            <a:spLocks noGrp="1"/>
          </p:cNvSpPr>
          <p:nvPr>
            <p:ph type="dt" sz="half" idx="10"/>
          </p:nvPr>
        </p:nvSpPr>
        <p:spPr/>
        <p:txBody>
          <a:bodyPr/>
          <a:lstStyle/>
          <a:p>
            <a:fld id="{D911E731-4C88-402A-AEAA-70FFEE337F32}" type="datetimeFigureOut">
              <a:rPr lang="en-GB" smtClean="0"/>
              <a:pPr/>
              <a:t>06/12/2021</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423436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911E731-4C88-402A-AEAA-70FFEE337F32}" type="datetimeFigureOut">
              <a:rPr lang="en-GB" smtClean="0"/>
              <a:pPr/>
              <a:t>06/12/2021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3696763724"/>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911E731-4C88-402A-AEAA-70FFEE337F32}" type="datetimeFigureOut">
              <a:rPr lang="en-GB" smtClean="0"/>
              <a:pPr/>
              <a:t>06/12/2021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1211649152"/>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911E731-4C88-402A-AEAA-70FFEE337F32}" type="datetimeFigureOut">
              <a:rPr lang="en-GB" smtClean="0"/>
              <a:pPr/>
              <a:t>06/12/2021</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858077300"/>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911E731-4C88-402A-AEAA-70FFEE337F32}" type="datetimeFigureOut">
              <a:rPr lang="en-GB" smtClean="0"/>
              <a:pPr/>
              <a:t>06/12/2021</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1937420193"/>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911E731-4C88-402A-AEAA-70FFEE337F32}" type="datetimeFigureOut">
              <a:rPr lang="en-GB" smtClean="0"/>
              <a:pPr/>
              <a:t>06/12/2021</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3763812699"/>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963CEF-D6E1-4524-AC61-BF3AF22F45D7}" type="datetimeFigureOut">
              <a:rPr lang="en-IE" smtClean="0"/>
              <a:t>06/12/2021</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6D7AA54E-D7EA-43EE-B044-DE57DECF79F2}" type="slidenum">
              <a:rPr lang="en-IE" smtClean="0"/>
              <a:t>‹#›</a:t>
            </a:fld>
            <a:endParaRPr lang="en-IE"/>
          </a:p>
        </p:txBody>
      </p:sp>
    </p:spTree>
    <p:extLst>
      <p:ext uri="{BB962C8B-B14F-4D97-AF65-F5344CB8AC3E}">
        <p14:creationId xmlns:p14="http://schemas.microsoft.com/office/powerpoint/2010/main" val="2667058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911E731-4C88-402A-AEAA-70FFEE337F32}" type="datetimeFigureOut">
              <a:rPr lang="en-GB" smtClean="0"/>
              <a:pPr/>
              <a:t>06/12/2021</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4139070932"/>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911E731-4C88-402A-AEAA-70FFEE337F32}" type="datetimeFigureOut">
              <a:rPr lang="en-GB" smtClean="0"/>
              <a:pPr/>
              <a:t>06/12/2021</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2595902759"/>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11E731-4C88-402A-AEAA-70FFEE337F32}" type="datetimeFigureOut">
              <a:rPr lang="en-GB" smtClean="0"/>
              <a:pPr/>
              <a:t>06/12/2021</a:t>
            </a:fld>
            <a:endParaRPr lang="en-GB"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1542714823"/>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dx.doi.org/10.17632/kkt999sn7b.1"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doi.org/10.1037/1089-2680.5.4.323"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2"/>
            <a:ext cx="7772400" cy="1802582"/>
          </a:xfrm>
        </p:spPr>
        <p:txBody>
          <a:bodyPr>
            <a:noAutofit/>
          </a:bodyPr>
          <a:lstStyle/>
          <a:p>
            <a:pPr algn="l"/>
            <a:r>
              <a:rPr lang="en-IE" sz="4000" dirty="0">
                <a:solidFill>
                  <a:schemeClr val="tx1"/>
                </a:solidFill>
              </a:rPr>
              <a:t>Do We “Fear for the Worst” or “Hope for the Best” in Thinking About the Unexpected?</a:t>
            </a:r>
          </a:p>
        </p:txBody>
      </p:sp>
      <p:sp>
        <p:nvSpPr>
          <p:cNvPr id="3" name="Subtitle 2"/>
          <p:cNvSpPr>
            <a:spLocks noGrp="1"/>
          </p:cNvSpPr>
          <p:nvPr>
            <p:ph type="subTitle" idx="1"/>
          </p:nvPr>
        </p:nvSpPr>
        <p:spPr>
          <a:xfrm>
            <a:off x="685800" y="3217577"/>
            <a:ext cx="6858000" cy="812676"/>
          </a:xfrm>
        </p:spPr>
        <p:txBody>
          <a:bodyPr/>
          <a:lstStyle/>
          <a:p>
            <a:pPr algn="l"/>
            <a:r>
              <a:rPr lang="en-IE" dirty="0">
                <a:solidFill>
                  <a:schemeClr val="tx1"/>
                </a:solidFill>
              </a:rPr>
              <a:t>Factors affecting the valence of unexpected outcomes reported for everyday scenarios</a:t>
            </a:r>
          </a:p>
        </p:txBody>
      </p:sp>
      <p:sp>
        <p:nvSpPr>
          <p:cNvPr id="4" name="Text Placeholder 3"/>
          <p:cNvSpPr>
            <a:spLocks noGrp="1"/>
          </p:cNvSpPr>
          <p:nvPr>
            <p:ph type="body" sz="quarter" idx="4294967295"/>
          </p:nvPr>
        </p:nvSpPr>
        <p:spPr>
          <a:xfrm>
            <a:off x="539750" y="5135562"/>
            <a:ext cx="8064500" cy="1028700"/>
          </a:xfrm>
        </p:spPr>
        <p:txBody>
          <a:bodyPr>
            <a:normAutofit/>
          </a:bodyPr>
          <a:lstStyle/>
          <a:p>
            <a:pPr marL="0" indent="0">
              <a:buNone/>
            </a:pPr>
            <a:r>
              <a:rPr lang="en-IE" sz="2000" dirty="0">
                <a:solidFill>
                  <a:schemeClr val="tx1"/>
                </a:solidFill>
              </a:rPr>
              <a:t>Molly S. Quinn, Katherine Campbell, &amp; Mark T. Keane</a:t>
            </a:r>
          </a:p>
          <a:p>
            <a:pPr marL="0" indent="0">
              <a:buNone/>
            </a:pPr>
            <a:r>
              <a:rPr lang="en-IE" sz="2000" dirty="0">
                <a:solidFill>
                  <a:schemeClr val="tx1"/>
                </a:solidFill>
              </a:rPr>
              <a:t>University College Dublin</a:t>
            </a:r>
          </a:p>
          <a:p>
            <a:endParaRPr lang="en-IE" dirty="0">
              <a:solidFill>
                <a:schemeClr val="tx1"/>
              </a:solidFill>
            </a:endParaRPr>
          </a:p>
        </p:txBody>
      </p:sp>
    </p:spTree>
    <p:extLst>
      <p:ext uri="{BB962C8B-B14F-4D97-AF65-F5344CB8AC3E}">
        <p14:creationId xmlns:p14="http://schemas.microsoft.com/office/powerpoint/2010/main" val="98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b="1" dirty="0"/>
              <a:t>Some Example Responses</a:t>
            </a:r>
          </a:p>
        </p:txBody>
      </p:sp>
      <p:sp>
        <p:nvSpPr>
          <p:cNvPr id="8" name="Content Placeholder 2"/>
          <p:cNvSpPr txBox="1">
            <a:spLocks/>
          </p:cNvSpPr>
          <p:nvPr/>
        </p:nvSpPr>
        <p:spPr>
          <a:xfrm>
            <a:off x="457200" y="1988840"/>
            <a:ext cx="8229600" cy="424847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000">
              <a:spcBef>
                <a:spcPts val="600"/>
              </a:spcBef>
            </a:pPr>
            <a:r>
              <a:rPr lang="en-IE" sz="3000" dirty="0">
                <a:solidFill>
                  <a:srgbClr val="FF0000"/>
                </a:solidFill>
              </a:rPr>
              <a:t>“She saw the account balance as she withdrew money and realized she didn't have enough to justify the shopping trip”         (ls_neg_ans1)</a:t>
            </a:r>
          </a:p>
          <a:p>
            <a:pPr marL="342000">
              <a:spcBef>
                <a:spcPts val="600"/>
              </a:spcBef>
            </a:pPr>
            <a:endParaRPr lang="en-IE" sz="3000" dirty="0">
              <a:solidFill>
                <a:srgbClr val="FF0000"/>
              </a:solidFill>
            </a:endParaRPr>
          </a:p>
          <a:p>
            <a:pPr marL="342000">
              <a:lnSpc>
                <a:spcPct val="150000"/>
              </a:lnSpc>
              <a:spcBef>
                <a:spcPts val="600"/>
              </a:spcBef>
            </a:pPr>
            <a:r>
              <a:rPr lang="en-IE" sz="3000" dirty="0">
                <a:solidFill>
                  <a:srgbClr val="FF0000"/>
                </a:solidFill>
              </a:rPr>
              <a:t>“She is robbed at the ATM”     (ls_neg_ans3)</a:t>
            </a:r>
          </a:p>
          <a:p>
            <a:pPr>
              <a:spcBef>
                <a:spcPts val="600"/>
              </a:spcBef>
            </a:pPr>
            <a:endParaRPr lang="en-IE" sz="3000" dirty="0">
              <a:solidFill>
                <a:srgbClr val="00B050"/>
              </a:solidFill>
            </a:endParaRPr>
          </a:p>
          <a:p>
            <a:pPr>
              <a:spcBef>
                <a:spcPts val="600"/>
              </a:spcBef>
            </a:pPr>
            <a:r>
              <a:rPr lang="en-IE" sz="3000" dirty="0">
                <a:solidFill>
                  <a:srgbClr val="00B050"/>
                </a:solidFill>
              </a:rPr>
              <a:t>“She had more money that she realised so could buy something expensive.”      (ls_pos_ans2)</a:t>
            </a:r>
          </a:p>
          <a:p>
            <a:pPr>
              <a:spcBef>
                <a:spcPts val="600"/>
              </a:spcBef>
            </a:pPr>
            <a:endParaRPr lang="en-IE" sz="3000" dirty="0">
              <a:solidFill>
                <a:srgbClr val="00B050"/>
              </a:solidFill>
            </a:endParaRPr>
          </a:p>
          <a:p>
            <a:pPr>
              <a:lnSpc>
                <a:spcPct val="130000"/>
              </a:lnSpc>
            </a:pPr>
            <a:endParaRPr lang="en-IE" sz="3000" dirty="0"/>
          </a:p>
        </p:txBody>
      </p:sp>
    </p:spTree>
    <p:extLst>
      <p:ext uri="{BB962C8B-B14F-4D97-AF65-F5344CB8AC3E}">
        <p14:creationId xmlns:p14="http://schemas.microsoft.com/office/powerpoint/2010/main" val="1592835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b="1" dirty="0"/>
              <a:t>Another Example:</a:t>
            </a:r>
          </a:p>
        </p:txBody>
      </p:sp>
      <p:graphicFrame>
        <p:nvGraphicFramePr>
          <p:cNvPr id="8" name="Content Placeholder 3">
            <a:extLst>
              <a:ext uri="{FF2B5EF4-FFF2-40B4-BE49-F238E27FC236}">
                <a16:creationId xmlns:a16="http://schemas.microsoft.com/office/drawing/2014/main" id="{ED0BD40A-E39B-C741-9FD4-CF139EEB23D7}"/>
              </a:ext>
            </a:extLst>
          </p:cNvPr>
          <p:cNvGraphicFramePr>
            <a:graphicFrameLocks/>
          </p:cNvGraphicFramePr>
          <p:nvPr>
            <p:extLst>
              <p:ext uri="{D42A27DB-BD31-4B8C-83A1-F6EECF244321}">
                <p14:modId xmlns:p14="http://schemas.microsoft.com/office/powerpoint/2010/main" val="2400879391"/>
              </p:ext>
            </p:extLst>
          </p:nvPr>
        </p:nvGraphicFramePr>
        <p:xfrm>
          <a:off x="835622" y="1988840"/>
          <a:ext cx="7472756" cy="3889382"/>
        </p:xfrm>
        <a:graphic>
          <a:graphicData uri="http://schemas.openxmlformats.org/drawingml/2006/table">
            <a:tbl>
              <a:tblPr firstRow="1" bandRow="1">
                <a:tableStyleId>{2D5ABB26-0587-4C30-8999-92F81FD0307C}</a:tableStyleId>
              </a:tblPr>
              <a:tblGrid>
                <a:gridCol w="2008186">
                  <a:extLst>
                    <a:ext uri="{9D8B030D-6E8A-4147-A177-3AD203B41FA5}">
                      <a16:colId xmlns:a16="http://schemas.microsoft.com/office/drawing/2014/main" val="20000"/>
                    </a:ext>
                  </a:extLst>
                </a:gridCol>
                <a:gridCol w="5464570">
                  <a:extLst>
                    <a:ext uri="{9D8B030D-6E8A-4147-A177-3AD203B41FA5}">
                      <a16:colId xmlns:a16="http://schemas.microsoft.com/office/drawing/2014/main" val="20002"/>
                    </a:ext>
                  </a:extLst>
                </a:gridCol>
              </a:tblGrid>
              <a:tr h="58468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E" dirty="0"/>
                        <a:t>Sentence Type</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IE" dirty="0"/>
                        <a:t>Scenario</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93550">
                <a:tc>
                  <a:txBody>
                    <a:bodyPr/>
                    <a:lstStyle/>
                    <a:p>
                      <a:pPr algn="r"/>
                      <a:r>
                        <a:rPr lang="en-IE" dirty="0"/>
                        <a:t>Goal</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indent="0" algn="l">
                        <a:buNone/>
                      </a:pPr>
                      <a:r>
                        <a:rPr lang="en-IE" sz="1800" dirty="0"/>
                        <a:t>Bob wants to quit his job because he is not credited for his hard work.</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647121">
                <a:tc>
                  <a:txBody>
                    <a:bodyPr/>
                    <a:lstStyle/>
                    <a:p>
                      <a:pPr algn="r"/>
                      <a:r>
                        <a:rPr lang="en-IE" dirty="0"/>
                        <a:t>Intermediate Event</a:t>
                      </a:r>
                    </a:p>
                  </a:txBody>
                  <a:tcPr anchor="ctr">
                    <a:lnR w="12700" cap="flat" cmpd="sng" algn="ctr">
                      <a:solidFill>
                        <a:schemeClr val="tx1"/>
                      </a:solidFill>
                      <a:prstDash val="solid"/>
                      <a:round/>
                      <a:headEnd type="none" w="med" len="med"/>
                      <a:tailEnd type="none" w="med" len="med"/>
                    </a:lnR>
                  </a:tcPr>
                </a:tc>
                <a:tc>
                  <a:txBody>
                    <a:bodyPr/>
                    <a:lstStyle/>
                    <a:p>
                      <a:pPr marL="0" indent="0" algn="l">
                        <a:buNone/>
                      </a:pPr>
                      <a:r>
                        <a:rPr lang="en-IE" sz="1800" dirty="0"/>
                        <a:t>On arriving at the office, he turns on his computer and starts working as usual. </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647121">
                <a:tc>
                  <a:txBody>
                    <a:bodyPr/>
                    <a:lstStyle/>
                    <a:p>
                      <a:pPr algn="r"/>
                      <a:r>
                        <a:rPr lang="en-IE" dirty="0"/>
                        <a:t>Plan Step</a:t>
                      </a:r>
                    </a:p>
                  </a:txBody>
                  <a:tcPr anchor="ct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800" dirty="0"/>
                        <a:t>At coffee-time, Bob goes to talk to his boss about his job. </a:t>
                      </a:r>
                      <a:endParaRPr lang="en-IE"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369784">
                <a:tc>
                  <a:txBody>
                    <a:bodyPr/>
                    <a:lstStyle/>
                    <a:p>
                      <a:pPr algn="ctr"/>
                      <a:endParaRPr lang="en-IE" dirty="0"/>
                    </a:p>
                  </a:txBody>
                  <a:tcPr anchor="ctr">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E" sz="1800" dirty="0">
                        <a:effectLst/>
                        <a:latin typeface="+mn-lt"/>
                        <a:ea typeface="Calibri"/>
                        <a:cs typeface="Times New Roman"/>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07447033"/>
                  </a:ext>
                </a:extLst>
              </a:tr>
              <a:tr h="647121">
                <a:tc>
                  <a:txBody>
                    <a:bodyPr/>
                    <a:lstStyle/>
                    <a:p>
                      <a:pPr algn="ctr"/>
                      <a:endParaRPr lang="en-IE" dirty="0"/>
                    </a:p>
                  </a:txBody>
                  <a:tcPr anchor="ctr">
                    <a:lnR w="12700" cap="flat" cmpd="sng" algn="ctr">
                      <a:solidFill>
                        <a:schemeClr val="tx1"/>
                      </a:solidFill>
                      <a:prstDash val="solid"/>
                      <a:round/>
                      <a:headEnd type="none" w="med" len="med"/>
                      <a:tailEnd type="none" w="med" len="med"/>
                    </a:lnR>
                  </a:tcPr>
                </a:tc>
                <a:tc>
                  <a:txBody>
                    <a:bodyPr/>
                    <a:lstStyle/>
                    <a:p>
                      <a:pPr marL="0" indent="0" algn="ctr">
                        <a:buNone/>
                      </a:pPr>
                      <a:r>
                        <a:rPr lang="en-IE" dirty="0"/>
                        <a:t>Something unexpected occurred. What do you think happened?</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44919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b="1" dirty="0"/>
              <a:t>Some Example Responses</a:t>
            </a:r>
          </a:p>
        </p:txBody>
      </p:sp>
      <p:sp>
        <p:nvSpPr>
          <p:cNvPr id="8" name="Content Placeholder 2"/>
          <p:cNvSpPr txBox="1">
            <a:spLocks/>
          </p:cNvSpPr>
          <p:nvPr/>
        </p:nvSpPr>
        <p:spPr>
          <a:xfrm>
            <a:off x="524238" y="1930400"/>
            <a:ext cx="8229600" cy="4234904"/>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000">
              <a:spcBef>
                <a:spcPts val="3768"/>
              </a:spcBef>
            </a:pPr>
            <a:r>
              <a:rPr lang="en-IE" dirty="0">
                <a:solidFill>
                  <a:srgbClr val="00B050"/>
                </a:solidFill>
              </a:rPr>
              <a:t>“The boss told him he was doing a great job and apologized for not giving him more credit.”         </a:t>
            </a:r>
            <a:br>
              <a:rPr lang="en-IE" dirty="0">
                <a:solidFill>
                  <a:srgbClr val="00B050"/>
                </a:solidFill>
              </a:rPr>
            </a:br>
            <a:r>
              <a:rPr lang="en-IE" dirty="0">
                <a:solidFill>
                  <a:srgbClr val="00B050"/>
                </a:solidFill>
              </a:rPr>
              <a:t>                                                                (bj_pos_ans3)</a:t>
            </a:r>
          </a:p>
          <a:p>
            <a:pPr>
              <a:lnSpc>
                <a:spcPct val="130000"/>
              </a:lnSpc>
            </a:pPr>
            <a:r>
              <a:rPr lang="en-IE" dirty="0">
                <a:solidFill>
                  <a:srgbClr val="00B050"/>
                </a:solidFill>
              </a:rPr>
              <a:t>“His boss admits he is not been treated fairly and gives him a raise.”                                (bj_pos_ans2)</a:t>
            </a:r>
            <a:endParaRPr lang="en-IE" dirty="0"/>
          </a:p>
          <a:p>
            <a:pPr>
              <a:lnSpc>
                <a:spcPct val="130000"/>
              </a:lnSpc>
              <a:spcBef>
                <a:spcPts val="2424"/>
              </a:spcBef>
            </a:pPr>
            <a:r>
              <a:rPr lang="en-IE" dirty="0">
                <a:solidFill>
                  <a:srgbClr val="FF0000"/>
                </a:solidFill>
              </a:rPr>
              <a:t>“His boss fires him.”                            (bj_neg_ans1)</a:t>
            </a:r>
          </a:p>
        </p:txBody>
      </p:sp>
    </p:spTree>
    <p:extLst>
      <p:ext uri="{BB962C8B-B14F-4D97-AF65-F5344CB8AC3E}">
        <p14:creationId xmlns:p14="http://schemas.microsoft.com/office/powerpoint/2010/main" val="208012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8">
                                            <p:txEl>
                                              <p:pRg st="0" end="0"/>
                                            </p:txEl>
                                          </p:spTgt>
                                        </p:tgtEl>
                                        <p:attrNameLst>
                                          <p:attrName>style.color</p:attrName>
                                        </p:attrNameLst>
                                      </p:cBhvr>
                                      <p:to>
                                        <a:srgbClr val="00AA25"/>
                                      </p:to>
                                    </p:animClr>
                                  </p:childTnLst>
                                </p:cTn>
                              </p:par>
                              <p:par>
                                <p:cTn id="7" presetID="3" presetClass="emph" presetSubtype="2" fill="hold" nodeType="withEffect">
                                  <p:stCondLst>
                                    <p:cond delay="0"/>
                                  </p:stCondLst>
                                  <p:childTnLst>
                                    <p:animClr clrSpc="rgb" dir="cw">
                                      <p:cBhvr override="childStyle">
                                        <p:cTn id="8" dur="2000" fill="hold"/>
                                        <p:tgtEl>
                                          <p:spTgt spid="8">
                                            <p:txEl>
                                              <p:pRg st="1" end="1"/>
                                            </p:txEl>
                                          </p:spTgt>
                                        </p:tgtEl>
                                        <p:attrNameLst>
                                          <p:attrName>style.color</p:attrName>
                                        </p:attrNameLst>
                                      </p:cBhvr>
                                      <p:to>
                                        <a:srgbClr val="00AA25"/>
                                      </p:to>
                                    </p:animClr>
                                  </p:childTnLst>
                                </p:cTn>
                              </p:par>
                              <p:par>
                                <p:cTn id="9" presetID="3" presetClass="emph" presetSubtype="2" fill="hold" nodeType="withEffect">
                                  <p:stCondLst>
                                    <p:cond delay="0"/>
                                  </p:stCondLst>
                                  <p:childTnLst>
                                    <p:animClr clrSpc="rgb" dir="cw">
                                      <p:cBhvr override="childStyle">
                                        <p:cTn id="10" dur="2000" fill="hold"/>
                                        <p:tgtEl>
                                          <p:spTgt spid="8">
                                            <p:txEl>
                                              <p:pRg st="2" end="2"/>
                                            </p:txEl>
                                          </p:spTgt>
                                        </p:tgtEl>
                                        <p:attrNameLst>
                                          <p:attrName>style.color</p:attrName>
                                        </p:attrNameLst>
                                      </p:cBhvr>
                                      <p:to>
                                        <a:srgbClr val="D50609"/>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AB09-49EA-ED41-A912-4F05B3760065}"/>
              </a:ext>
            </a:extLst>
          </p:cNvPr>
          <p:cNvSpPr>
            <a:spLocks noGrp="1"/>
          </p:cNvSpPr>
          <p:nvPr>
            <p:ph type="title"/>
          </p:nvPr>
        </p:nvSpPr>
        <p:spPr>
          <a:xfrm>
            <a:off x="628650" y="476672"/>
            <a:ext cx="7886700" cy="1325563"/>
          </a:xfrm>
        </p:spPr>
        <p:txBody>
          <a:bodyPr/>
          <a:lstStyle/>
          <a:p>
            <a:r>
              <a:rPr lang="en-US" dirty="0"/>
              <a:t>What leads to positive vs. negative unexpected events?</a:t>
            </a:r>
          </a:p>
        </p:txBody>
      </p:sp>
      <p:sp>
        <p:nvSpPr>
          <p:cNvPr id="3" name="Content Placeholder 2">
            <a:extLst>
              <a:ext uri="{FF2B5EF4-FFF2-40B4-BE49-F238E27FC236}">
                <a16:creationId xmlns:a16="http://schemas.microsoft.com/office/drawing/2014/main" id="{BC5206FB-4AD9-2046-9D90-0EF4906CEC2B}"/>
              </a:ext>
            </a:extLst>
          </p:cNvPr>
          <p:cNvSpPr>
            <a:spLocks noGrp="1"/>
          </p:cNvSpPr>
          <p:nvPr>
            <p:ph idx="1"/>
          </p:nvPr>
        </p:nvSpPr>
        <p:spPr>
          <a:xfrm>
            <a:off x="628650" y="2447925"/>
            <a:ext cx="7886700" cy="3146400"/>
          </a:xfrm>
        </p:spPr>
        <p:txBody>
          <a:bodyPr>
            <a:normAutofit/>
          </a:bodyPr>
          <a:lstStyle/>
          <a:p>
            <a:r>
              <a:rPr lang="en-US" sz="2800" dirty="0"/>
              <a:t>Negativity Bias</a:t>
            </a:r>
          </a:p>
          <a:p>
            <a:endParaRPr lang="en-US" sz="2800" dirty="0"/>
          </a:p>
          <a:p>
            <a:r>
              <a:rPr lang="en-US" sz="2800" dirty="0"/>
              <a:t>Positivity Bias</a:t>
            </a:r>
          </a:p>
          <a:p>
            <a:endParaRPr lang="en-US" sz="2800" dirty="0"/>
          </a:p>
          <a:p>
            <a:r>
              <a:rPr lang="en-US" sz="2800" dirty="0"/>
              <a:t>Valence Flipping</a:t>
            </a:r>
          </a:p>
        </p:txBody>
      </p:sp>
      <p:sp>
        <p:nvSpPr>
          <p:cNvPr id="4" name="Footer Placeholder 3">
            <a:extLst>
              <a:ext uri="{FF2B5EF4-FFF2-40B4-BE49-F238E27FC236}">
                <a16:creationId xmlns:a16="http://schemas.microsoft.com/office/drawing/2014/main" id="{35D030F2-04D2-A244-A7EE-BB96DFDD9200}"/>
              </a:ext>
            </a:extLst>
          </p:cNvPr>
          <p:cNvSpPr>
            <a:spLocks noGrp="1"/>
          </p:cNvSpPr>
          <p:nvPr>
            <p:ph type="ftr" sz="quarter" idx="11"/>
          </p:nvPr>
        </p:nvSpPr>
        <p:spPr/>
        <p:txBody>
          <a:bodyPr/>
          <a:lstStyle/>
          <a:p>
            <a:endParaRPr lang="en-GB" dirty="0">
              <a:solidFill>
                <a:schemeClr val="tx1"/>
              </a:solidFill>
            </a:endParaRPr>
          </a:p>
        </p:txBody>
      </p:sp>
      <p:sp>
        <p:nvSpPr>
          <p:cNvPr id="5" name="Slide Number Placeholder 4">
            <a:extLst>
              <a:ext uri="{FF2B5EF4-FFF2-40B4-BE49-F238E27FC236}">
                <a16:creationId xmlns:a16="http://schemas.microsoft.com/office/drawing/2014/main" id="{40E5422B-335A-254D-AE61-CD113BC32304}"/>
              </a:ext>
            </a:extLst>
          </p:cNvPr>
          <p:cNvSpPr>
            <a:spLocks noGrp="1"/>
          </p:cNvSpPr>
          <p:nvPr>
            <p:ph type="sldNum" sz="quarter" idx="12"/>
          </p:nvPr>
        </p:nvSpPr>
        <p:spPr/>
        <p:txBody>
          <a:bodyPr/>
          <a:lstStyle/>
          <a:p>
            <a:fld id="{EB0C8133-AF5C-49AA-B844-F6668C19F3DF}" type="slidenum">
              <a:rPr lang="en-GB" smtClean="0">
                <a:solidFill>
                  <a:schemeClr val="tx1"/>
                </a:solidFill>
              </a:rPr>
              <a:pPr/>
              <a:t>13</a:t>
            </a:fld>
            <a:endParaRPr lang="en-GB" dirty="0">
              <a:solidFill>
                <a:schemeClr val="tx1"/>
              </a:solidFill>
            </a:endParaRPr>
          </a:p>
        </p:txBody>
      </p:sp>
    </p:spTree>
    <p:extLst>
      <p:ext uri="{BB962C8B-B14F-4D97-AF65-F5344CB8AC3E}">
        <p14:creationId xmlns:p14="http://schemas.microsoft.com/office/powerpoint/2010/main" val="846460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6554B4-0AEA-8848-A3DC-CAD460975160}"/>
              </a:ext>
            </a:extLst>
          </p:cNvPr>
          <p:cNvSpPr>
            <a:spLocks noGrp="1"/>
          </p:cNvSpPr>
          <p:nvPr>
            <p:ph idx="1"/>
          </p:nvPr>
        </p:nvSpPr>
        <p:spPr>
          <a:xfrm>
            <a:off x="107504" y="404664"/>
            <a:ext cx="4331742" cy="5505773"/>
          </a:xfrm>
        </p:spPr>
        <p:txBody>
          <a:bodyPr>
            <a:normAutofit/>
          </a:bodyPr>
          <a:lstStyle/>
          <a:p>
            <a:pPr marL="0" indent="0" algn="ctr">
              <a:buNone/>
            </a:pPr>
            <a:r>
              <a:rPr lang="en-US" sz="4400" i="1" dirty="0"/>
              <a:t>Negativity Bias</a:t>
            </a:r>
          </a:p>
          <a:p>
            <a:pPr marL="457200" lvl="1" indent="0">
              <a:buNone/>
            </a:pPr>
            <a:endParaRPr lang="en-US" i="1" dirty="0"/>
          </a:p>
        </p:txBody>
      </p:sp>
      <p:pic>
        <p:nvPicPr>
          <p:cNvPr id="1026" name="Picture 2" descr="Image result for images negativity bias">
            <a:extLst>
              <a:ext uri="{FF2B5EF4-FFF2-40B4-BE49-F238E27FC236}">
                <a16:creationId xmlns:a16="http://schemas.microsoft.com/office/drawing/2014/main" id="{C3A3E4B2-082B-0846-B852-6EF8DDB1E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9246" y="1546908"/>
            <a:ext cx="4331743" cy="43317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51E6353-1518-924F-A948-F35304DC6A62}"/>
              </a:ext>
            </a:extLst>
          </p:cNvPr>
          <p:cNvSpPr txBox="1"/>
          <p:nvPr/>
        </p:nvSpPr>
        <p:spPr>
          <a:xfrm>
            <a:off x="408237" y="1546908"/>
            <a:ext cx="3922215" cy="4401205"/>
          </a:xfrm>
          <a:prstGeom prst="rect">
            <a:avLst/>
          </a:prstGeom>
          <a:noFill/>
        </p:spPr>
        <p:txBody>
          <a:bodyPr wrap="square" rtlCol="0">
            <a:spAutoFit/>
          </a:bodyPr>
          <a:lstStyle/>
          <a:p>
            <a:pPr marL="490538" indent="-490538"/>
            <a:r>
              <a:rPr lang="en-US" sz="2000" b="1" dirty="0">
                <a:solidFill>
                  <a:schemeClr val="tx1">
                    <a:lumMod val="65000"/>
                    <a:lumOff val="35000"/>
                  </a:schemeClr>
                </a:solidFill>
                <a:latin typeface="Ubuntu Light" panose="020B0304030602030204" pitchFamily="34" charset="0"/>
              </a:rPr>
              <a:t>“Bad is Stronger than Good” </a:t>
            </a:r>
            <a:r>
              <a:rPr lang="en-US" sz="2000" dirty="0">
                <a:solidFill>
                  <a:schemeClr val="tx1">
                    <a:lumMod val="65000"/>
                    <a:lumOff val="35000"/>
                  </a:schemeClr>
                </a:solidFill>
                <a:latin typeface="Ubuntu Light" panose="020B0304030602030204" pitchFamily="34" charset="0"/>
              </a:rPr>
              <a:t>(Baumeister et al., 2001)</a:t>
            </a:r>
          </a:p>
          <a:p>
            <a:endParaRPr lang="en-US" sz="2000" dirty="0">
              <a:solidFill>
                <a:schemeClr val="tx1">
                  <a:lumMod val="65000"/>
                  <a:lumOff val="35000"/>
                </a:schemeClr>
              </a:solidFill>
              <a:latin typeface="Ubuntu Light" panose="020B0304030602030204" pitchFamily="34" charset="0"/>
            </a:endParaRPr>
          </a:p>
          <a:p>
            <a:pPr marL="533400" indent="-533400"/>
            <a:r>
              <a:rPr lang="en-US" sz="2000" b="1" dirty="0">
                <a:solidFill>
                  <a:schemeClr val="tx1">
                    <a:lumMod val="65000"/>
                    <a:lumOff val="35000"/>
                  </a:schemeClr>
                </a:solidFill>
                <a:latin typeface="Ubuntu Light" panose="020B0304030602030204" pitchFamily="34" charset="0"/>
              </a:rPr>
              <a:t>“losses loom larger than gains” </a:t>
            </a:r>
            <a:r>
              <a:rPr lang="en-US" sz="2000" dirty="0">
                <a:solidFill>
                  <a:schemeClr val="tx1">
                    <a:lumMod val="65000"/>
                    <a:lumOff val="35000"/>
                  </a:schemeClr>
                </a:solidFill>
                <a:latin typeface="Ubuntu Light" panose="020B0304030602030204" pitchFamily="34" charset="0"/>
              </a:rPr>
              <a:t>(Kahneman &amp; Tversky, 1979)</a:t>
            </a:r>
          </a:p>
          <a:p>
            <a:endParaRPr lang="en-US" sz="2000" b="1" dirty="0">
              <a:solidFill>
                <a:schemeClr val="tx1">
                  <a:lumMod val="65000"/>
                  <a:lumOff val="35000"/>
                </a:schemeClr>
              </a:solidFill>
              <a:latin typeface="Ubuntu Light" panose="020B0304030602030204" pitchFamily="34" charset="0"/>
            </a:endParaRPr>
          </a:p>
          <a:p>
            <a:r>
              <a:rPr lang="en-US" sz="2000" b="1" dirty="0">
                <a:solidFill>
                  <a:schemeClr val="tx1">
                    <a:lumMod val="65000"/>
                    <a:lumOff val="35000"/>
                  </a:schemeClr>
                </a:solidFill>
                <a:latin typeface="Ubuntu Light" panose="020B0304030602030204" pitchFamily="34" charset="0"/>
              </a:rPr>
              <a:t>“﻿greater psychological impact of negative events than equivalent positive events” </a:t>
            </a:r>
          </a:p>
          <a:p>
            <a:pPr marL="533400"/>
            <a:r>
              <a:rPr lang="en-US" sz="2000" dirty="0">
                <a:solidFill>
                  <a:schemeClr val="tx1">
                    <a:lumMod val="65000"/>
                    <a:lumOff val="35000"/>
                  </a:schemeClr>
                </a:solidFill>
                <a:latin typeface="Ubuntu Light" panose="020B0304030602030204" pitchFamily="34" charset="0"/>
              </a:rPr>
              <a:t>(</a:t>
            </a:r>
            <a:r>
              <a:rPr lang="en-US" sz="2000" dirty="0" err="1">
                <a:solidFill>
                  <a:schemeClr val="tx1">
                    <a:lumMod val="65000"/>
                    <a:lumOff val="35000"/>
                  </a:schemeClr>
                </a:solidFill>
                <a:latin typeface="Ubuntu Light" panose="020B0304030602030204" pitchFamily="34" charset="0"/>
              </a:rPr>
              <a:t>Rozin</a:t>
            </a:r>
            <a:r>
              <a:rPr lang="en-US" sz="2000" dirty="0">
                <a:solidFill>
                  <a:schemeClr val="tx1">
                    <a:lumMod val="65000"/>
                    <a:lumOff val="35000"/>
                  </a:schemeClr>
                </a:solidFill>
                <a:latin typeface="Ubuntu Light" panose="020B0304030602030204" pitchFamily="34" charset="0"/>
              </a:rPr>
              <a:t> &amp; </a:t>
            </a:r>
            <a:r>
              <a:rPr lang="en-US" sz="2000" dirty="0" err="1">
                <a:solidFill>
                  <a:schemeClr val="tx1">
                    <a:lumMod val="65000"/>
                    <a:lumOff val="35000"/>
                  </a:schemeClr>
                </a:solidFill>
                <a:latin typeface="Ubuntu Light" panose="020B0304030602030204" pitchFamily="34" charset="0"/>
              </a:rPr>
              <a:t>Royzman</a:t>
            </a:r>
            <a:r>
              <a:rPr lang="en-US" sz="2000" dirty="0">
                <a:solidFill>
                  <a:schemeClr val="tx1">
                    <a:lumMod val="65000"/>
                    <a:lumOff val="35000"/>
                  </a:schemeClr>
                </a:solidFill>
                <a:latin typeface="Ubuntu Light" panose="020B0304030602030204" pitchFamily="34" charset="0"/>
              </a:rPr>
              <a:t>, 2001)</a:t>
            </a:r>
          </a:p>
          <a:p>
            <a:endParaRPr lang="en-US" sz="2000" dirty="0">
              <a:solidFill>
                <a:schemeClr val="tx1">
                  <a:lumMod val="65000"/>
                  <a:lumOff val="35000"/>
                </a:schemeClr>
              </a:solidFill>
              <a:latin typeface="Ubuntu Light" panose="020B0304030602030204" pitchFamily="34" charset="0"/>
            </a:endParaRPr>
          </a:p>
          <a:p>
            <a:r>
              <a:rPr lang="en-US" sz="2000" b="1" dirty="0">
                <a:solidFill>
                  <a:schemeClr val="tx1">
                    <a:lumMod val="65000"/>
                    <a:lumOff val="35000"/>
                  </a:schemeClr>
                </a:solidFill>
                <a:latin typeface="Ubuntu Light" panose="020B0304030602030204" pitchFamily="34" charset="0"/>
              </a:rPr>
              <a:t>Causal reasoning for unexpected and negative events.</a:t>
            </a:r>
          </a:p>
          <a:p>
            <a:pPr marL="533400"/>
            <a:r>
              <a:rPr lang="en-US" sz="2000" dirty="0">
                <a:solidFill>
                  <a:schemeClr val="tx1">
                    <a:lumMod val="65000"/>
                    <a:lumOff val="35000"/>
                  </a:schemeClr>
                </a:solidFill>
                <a:latin typeface="Ubuntu Light" panose="020B0304030602030204" pitchFamily="34" charset="0"/>
              </a:rPr>
              <a:t>(Taylor, 1991)</a:t>
            </a:r>
          </a:p>
        </p:txBody>
      </p:sp>
    </p:spTree>
    <p:extLst>
      <p:ext uri="{BB962C8B-B14F-4D97-AF65-F5344CB8AC3E}">
        <p14:creationId xmlns:p14="http://schemas.microsoft.com/office/powerpoint/2010/main" val="3757006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2433B271-EFD0-CB42-9582-3153246D2865}"/>
              </a:ext>
            </a:extLst>
          </p:cNvPr>
          <p:cNvSpPr>
            <a:spLocks noGrp="1"/>
          </p:cNvSpPr>
          <p:nvPr>
            <p:ph idx="1"/>
          </p:nvPr>
        </p:nvSpPr>
        <p:spPr>
          <a:xfrm>
            <a:off x="107504" y="404664"/>
            <a:ext cx="4331742" cy="800297"/>
          </a:xfrm>
        </p:spPr>
        <p:txBody>
          <a:bodyPr>
            <a:normAutofit/>
          </a:bodyPr>
          <a:lstStyle/>
          <a:p>
            <a:pPr marL="0" indent="0" algn="ctr">
              <a:buNone/>
            </a:pPr>
            <a:r>
              <a:rPr lang="en-US" sz="4400" i="1" dirty="0"/>
              <a:t>Positivity Bias</a:t>
            </a:r>
          </a:p>
        </p:txBody>
      </p:sp>
      <p:sp>
        <p:nvSpPr>
          <p:cNvPr id="4" name="Footer Placeholder 3">
            <a:extLst>
              <a:ext uri="{FF2B5EF4-FFF2-40B4-BE49-F238E27FC236}">
                <a16:creationId xmlns:a16="http://schemas.microsoft.com/office/drawing/2014/main" id="{F5F72A8D-BDCD-FC4A-B8C1-38273412762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703FE621-1E16-DE47-822C-6DCA2115931B}"/>
              </a:ext>
            </a:extLst>
          </p:cNvPr>
          <p:cNvSpPr>
            <a:spLocks noGrp="1"/>
          </p:cNvSpPr>
          <p:nvPr>
            <p:ph type="sldNum" sz="quarter" idx="12"/>
          </p:nvPr>
        </p:nvSpPr>
        <p:spPr/>
        <p:txBody>
          <a:bodyPr/>
          <a:lstStyle/>
          <a:p>
            <a:fld id="{EB0C8133-AF5C-49AA-B844-F6668C19F3DF}" type="slidenum">
              <a:rPr lang="en-GB" smtClean="0"/>
              <a:pPr/>
              <a:t>15</a:t>
            </a:fld>
            <a:endParaRPr lang="en-GB" dirty="0"/>
          </a:p>
        </p:txBody>
      </p:sp>
      <p:sp>
        <p:nvSpPr>
          <p:cNvPr id="7" name="Content Placeholder 2">
            <a:extLst>
              <a:ext uri="{FF2B5EF4-FFF2-40B4-BE49-F238E27FC236}">
                <a16:creationId xmlns:a16="http://schemas.microsoft.com/office/drawing/2014/main" id="{6EC31FE2-4E84-0543-8014-8DDE0449ADFD}"/>
              </a:ext>
            </a:extLst>
          </p:cNvPr>
          <p:cNvSpPr txBox="1">
            <a:spLocks/>
          </p:cNvSpPr>
          <p:nvPr/>
        </p:nvSpPr>
        <p:spPr>
          <a:xfrm>
            <a:off x="284984" y="1556792"/>
            <a:ext cx="5240876" cy="4353645"/>
          </a:xfrm>
          <a:prstGeom prst="rect">
            <a:avLst/>
          </a:prstGeom>
        </p:spPr>
        <p:txBody>
          <a:bodyPr vert="horz" lIns="91440" tIns="45720" rIns="91440" bIns="45720" numCol="1" spcCol="360000" rtlCol="0">
            <a:normAutofit/>
          </a:bodyPr>
          <a:lstStyle>
            <a:lvl1pPr marL="342900" indent="-342900" algn="l" defTabSz="457200" rtl="0" eaLnBrk="1" latinLnBrk="0" hangingPunct="1">
              <a:spcBef>
                <a:spcPct val="20000"/>
              </a:spcBef>
              <a:buFont typeface="Arial"/>
              <a:buChar char="•"/>
              <a:defRPr sz="2000" kern="1200">
                <a:solidFill>
                  <a:schemeClr val="accent5"/>
                </a:solidFill>
                <a:latin typeface="Ubuntu"/>
                <a:ea typeface="+mn-ea"/>
                <a:cs typeface="Ubuntu"/>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Ubuntu Light"/>
                <a:ea typeface="+mn-ea"/>
                <a:cs typeface="Ubuntu Light"/>
              </a:defRPr>
            </a:lvl2pPr>
            <a:lvl3pPr marL="1143000" indent="-228600" algn="l" defTabSz="457200" rtl="0" eaLnBrk="1" latinLnBrk="0" hangingPunct="1">
              <a:spcBef>
                <a:spcPct val="20000"/>
              </a:spcBef>
              <a:buFont typeface="Arial"/>
              <a:buChar char="•"/>
              <a:defRPr sz="1800" kern="1200">
                <a:solidFill>
                  <a:schemeClr val="tx1">
                    <a:lumMod val="65000"/>
                    <a:lumOff val="35000"/>
                  </a:schemeClr>
                </a:solidFill>
                <a:latin typeface="Ubuntu Light"/>
                <a:ea typeface="+mn-ea"/>
                <a:cs typeface="Ubuntu Light"/>
              </a:defRPr>
            </a:lvl3pPr>
            <a:lvl4pPr marL="1600200" indent="-228600" algn="l" defTabSz="457200" rtl="0" eaLnBrk="1" latinLnBrk="0" hangingPunct="1">
              <a:spcBef>
                <a:spcPct val="20000"/>
              </a:spcBef>
              <a:buFont typeface="Arial"/>
              <a:buChar char="–"/>
              <a:defRPr sz="1600" kern="1200">
                <a:solidFill>
                  <a:schemeClr val="tx1">
                    <a:lumMod val="65000"/>
                    <a:lumOff val="35000"/>
                  </a:schemeClr>
                </a:solidFill>
                <a:latin typeface="Ubuntu Light"/>
                <a:ea typeface="+mn-ea"/>
                <a:cs typeface="Ubuntu Light"/>
              </a:defRPr>
            </a:lvl4pPr>
            <a:lvl5pPr marL="2057400" indent="-228600" algn="l" defTabSz="457200" rtl="0" eaLnBrk="1" latinLnBrk="0" hangingPunct="1">
              <a:spcBef>
                <a:spcPct val="20000"/>
              </a:spcBef>
              <a:buFont typeface="Arial"/>
              <a:buChar char="»"/>
              <a:defRPr sz="1400" kern="1200">
                <a:solidFill>
                  <a:schemeClr val="tx1">
                    <a:lumMod val="65000"/>
                    <a:lumOff val="35000"/>
                  </a:schemeClr>
                </a:solidFill>
                <a:latin typeface="Ubuntu Light"/>
                <a:ea typeface="+mn-ea"/>
                <a:cs typeface="Ubuntu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solidFill>
                  <a:schemeClr val="tx1">
                    <a:lumMod val="65000"/>
                    <a:lumOff val="35000"/>
                  </a:schemeClr>
                </a:solidFill>
                <a:latin typeface="Ubuntu Light" panose="020B0304030602030204" pitchFamily="34" charset="0"/>
                <a:cs typeface="+mn-cs"/>
              </a:rPr>
              <a:t>Positive</a:t>
            </a:r>
            <a:r>
              <a:rPr lang="en-US" dirty="0"/>
              <a:t> </a:t>
            </a:r>
            <a:r>
              <a:rPr lang="en-US" b="1" dirty="0">
                <a:solidFill>
                  <a:schemeClr val="tx1">
                    <a:lumMod val="65000"/>
                    <a:lumOff val="35000"/>
                  </a:schemeClr>
                </a:solidFill>
                <a:latin typeface="Ubuntu Light" panose="020B0304030602030204" pitchFamily="34" charset="0"/>
                <a:cs typeface="+mn-cs"/>
              </a:rPr>
              <a:t>events are more common </a:t>
            </a:r>
          </a:p>
          <a:p>
            <a:pPr marL="457200" lvl="1" indent="0">
              <a:buNone/>
            </a:pPr>
            <a:r>
              <a:rPr lang="en-US" dirty="0"/>
              <a:t>(</a:t>
            </a:r>
            <a:r>
              <a:rPr lang="en-US" dirty="0" err="1"/>
              <a:t>Peeters</a:t>
            </a:r>
            <a:r>
              <a:rPr lang="en-US" dirty="0"/>
              <a:t>, 1971)</a:t>
            </a:r>
          </a:p>
          <a:p>
            <a:pPr marL="0" indent="0">
              <a:buNone/>
            </a:pPr>
            <a:endParaRPr lang="en-US" dirty="0"/>
          </a:p>
          <a:p>
            <a:pPr marL="0" indent="0">
              <a:buNone/>
            </a:pPr>
            <a:r>
              <a:rPr lang="en-US" b="1" dirty="0">
                <a:solidFill>
                  <a:schemeClr val="tx1">
                    <a:lumMod val="65000"/>
                    <a:lumOff val="35000"/>
                  </a:schemeClr>
                </a:solidFill>
                <a:latin typeface="Ubuntu Light" panose="020B0304030602030204" pitchFamily="34" charset="0"/>
                <a:cs typeface="+mn-cs"/>
              </a:rPr>
              <a:t>Belief that things will generally work out well</a:t>
            </a:r>
          </a:p>
          <a:p>
            <a:pPr marL="0" indent="0">
              <a:buNone/>
            </a:pPr>
            <a:r>
              <a:rPr lang="en-US" dirty="0">
                <a:solidFill>
                  <a:schemeClr val="tx1">
                    <a:lumMod val="65000"/>
                    <a:lumOff val="35000"/>
                  </a:schemeClr>
                </a:solidFill>
                <a:latin typeface="Ubuntu Light" panose="020B0304030602030204" pitchFamily="34" charset="0"/>
              </a:rPr>
              <a:t>	(</a:t>
            </a:r>
            <a:r>
              <a:rPr lang="en-US" dirty="0" err="1">
                <a:solidFill>
                  <a:schemeClr val="tx1">
                    <a:lumMod val="65000"/>
                    <a:lumOff val="35000"/>
                  </a:schemeClr>
                </a:solidFill>
                <a:latin typeface="Ubuntu Light" panose="020B0304030602030204" pitchFamily="34" charset="0"/>
              </a:rPr>
              <a:t>Rozin</a:t>
            </a:r>
            <a:r>
              <a:rPr lang="en-US" dirty="0">
                <a:solidFill>
                  <a:schemeClr val="tx1">
                    <a:lumMod val="65000"/>
                    <a:lumOff val="35000"/>
                  </a:schemeClr>
                </a:solidFill>
                <a:latin typeface="Ubuntu Light" panose="020B0304030602030204" pitchFamily="34" charset="0"/>
              </a:rPr>
              <a:t> &amp; </a:t>
            </a:r>
            <a:r>
              <a:rPr lang="en-US" dirty="0" err="1">
                <a:solidFill>
                  <a:schemeClr val="tx1">
                    <a:lumMod val="65000"/>
                    <a:lumOff val="35000"/>
                  </a:schemeClr>
                </a:solidFill>
                <a:latin typeface="Ubuntu Light" panose="020B0304030602030204" pitchFamily="34" charset="0"/>
              </a:rPr>
              <a:t>Royzman</a:t>
            </a:r>
            <a:r>
              <a:rPr lang="en-US" dirty="0">
                <a:solidFill>
                  <a:schemeClr val="tx1">
                    <a:lumMod val="65000"/>
                    <a:lumOff val="35000"/>
                  </a:schemeClr>
                </a:solidFill>
                <a:latin typeface="Ubuntu Light" panose="020B0304030602030204" pitchFamily="34" charset="0"/>
              </a:rPr>
              <a:t>, 2001)</a:t>
            </a:r>
            <a:endParaRPr lang="en-US" dirty="0"/>
          </a:p>
          <a:p>
            <a:pPr marL="11113" indent="0">
              <a:buNone/>
            </a:pPr>
            <a:endParaRPr lang="en-IE" dirty="0"/>
          </a:p>
          <a:p>
            <a:pPr marL="11113" indent="0">
              <a:buNone/>
            </a:pPr>
            <a:r>
              <a:rPr lang="en-IE" b="1" dirty="0">
                <a:solidFill>
                  <a:schemeClr val="tx1">
                    <a:lumMod val="65000"/>
                    <a:lumOff val="35000"/>
                  </a:schemeClr>
                </a:solidFill>
                <a:latin typeface="Ubuntu Light" panose="020B0304030602030204" pitchFamily="34" charset="0"/>
                <a:cs typeface="+mn-cs"/>
              </a:rPr>
              <a:t>More positive affect in memories</a:t>
            </a:r>
          </a:p>
          <a:p>
            <a:pPr marL="411163" lvl="1" indent="0">
              <a:buNone/>
            </a:pPr>
            <a:r>
              <a:rPr lang="en-IE" dirty="0"/>
              <a:t>(Singer, </a:t>
            </a:r>
            <a:r>
              <a:rPr lang="en-IE" dirty="0" err="1"/>
              <a:t>Rexhaj</a:t>
            </a:r>
            <a:r>
              <a:rPr lang="en-IE" dirty="0"/>
              <a:t>, &amp; Baddeley, 2007).</a:t>
            </a:r>
          </a:p>
          <a:p>
            <a:pPr marL="411163" lvl="1" indent="0">
              <a:buNone/>
            </a:pPr>
            <a:endParaRPr lang="en-IE" dirty="0"/>
          </a:p>
          <a:p>
            <a:pPr marL="0" indent="0">
              <a:buNone/>
            </a:pPr>
            <a:r>
              <a:rPr lang="en-US" b="1" dirty="0">
                <a:solidFill>
                  <a:schemeClr val="tx1">
                    <a:lumMod val="65000"/>
                    <a:lumOff val="35000"/>
                  </a:schemeClr>
                </a:solidFill>
                <a:latin typeface="Ubuntu Light" panose="020B0304030602030204" pitchFamily="34" charset="0"/>
              </a:rPr>
              <a:t>Overconfidence in future positive events</a:t>
            </a:r>
            <a:r>
              <a:rPr lang="en-US" dirty="0"/>
              <a:t> </a:t>
            </a:r>
          </a:p>
          <a:p>
            <a:pPr marL="457200" lvl="1" indent="0">
              <a:buNone/>
            </a:pPr>
            <a:r>
              <a:rPr lang="en-US" dirty="0"/>
              <a:t>(Pulford &amp; Colman, 1996)</a:t>
            </a:r>
            <a:r>
              <a:rPr lang="en-IE" dirty="0"/>
              <a:t> </a:t>
            </a:r>
          </a:p>
        </p:txBody>
      </p:sp>
      <p:sp>
        <p:nvSpPr>
          <p:cNvPr id="2" name="Rectangle 2">
            <a:extLst>
              <a:ext uri="{FF2B5EF4-FFF2-40B4-BE49-F238E27FC236}">
                <a16:creationId xmlns:a16="http://schemas.microsoft.com/office/drawing/2014/main" id="{4639C585-192B-8048-A02A-920A8375DBC7}"/>
              </a:ext>
            </a:extLst>
          </p:cNvPr>
          <p:cNvSpPr>
            <a:spLocks noChangeAspect="1" noChangeArrowheads="1"/>
          </p:cNvSpPr>
          <p:nvPr/>
        </p:nvSpPr>
        <p:spPr bwMode="auto">
          <a:xfrm>
            <a:off x="7596336" y="6176337"/>
            <a:ext cx="21620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888888"/>
                </a:solidFill>
                <a:effectLst/>
                <a:latin typeface="nyt-imperial"/>
              </a:rPr>
              <a:t>Credit KC Green</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F9DD97B6-5531-6943-90C9-A5F0D8EBF8B9}"/>
              </a:ext>
            </a:extLst>
          </p:cNvPr>
          <p:cNvPicPr>
            <a:picLocks noChangeAspect="1"/>
          </p:cNvPicPr>
          <p:nvPr/>
        </p:nvPicPr>
        <p:blipFill>
          <a:blip r:embed="rId3"/>
          <a:stretch>
            <a:fillRect/>
          </a:stretch>
        </p:blipFill>
        <p:spPr>
          <a:xfrm>
            <a:off x="5492396" y="1204961"/>
            <a:ext cx="3366620" cy="4971376"/>
          </a:xfrm>
          <a:prstGeom prst="rect">
            <a:avLst/>
          </a:prstGeom>
        </p:spPr>
      </p:pic>
    </p:spTree>
    <p:extLst>
      <p:ext uri="{BB962C8B-B14F-4D97-AF65-F5344CB8AC3E}">
        <p14:creationId xmlns:p14="http://schemas.microsoft.com/office/powerpoint/2010/main" val="849152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30DE-EBAC-E947-8605-7BBA427385F7}"/>
              </a:ext>
            </a:extLst>
          </p:cNvPr>
          <p:cNvSpPr>
            <a:spLocks noGrp="1"/>
          </p:cNvSpPr>
          <p:nvPr>
            <p:ph type="title"/>
          </p:nvPr>
        </p:nvSpPr>
        <p:spPr/>
        <p:txBody>
          <a:bodyPr/>
          <a:lstStyle/>
          <a:p>
            <a:r>
              <a:rPr lang="en-US" dirty="0"/>
              <a:t>Hypothesis:</a:t>
            </a:r>
            <a:endParaRPr lang="en-US" dirty="0">
              <a:highlight>
                <a:srgbClr val="FFFF00"/>
              </a:highlight>
            </a:endParaRPr>
          </a:p>
        </p:txBody>
      </p:sp>
      <p:sp>
        <p:nvSpPr>
          <p:cNvPr id="3" name="Content Placeholder 2">
            <a:extLst>
              <a:ext uri="{FF2B5EF4-FFF2-40B4-BE49-F238E27FC236}">
                <a16:creationId xmlns:a16="http://schemas.microsoft.com/office/drawing/2014/main" id="{48F43B4D-C296-DB45-8E6D-5DF2786CB3E9}"/>
              </a:ext>
            </a:extLst>
          </p:cNvPr>
          <p:cNvSpPr>
            <a:spLocks noGrp="1"/>
          </p:cNvSpPr>
          <p:nvPr>
            <p:ph idx="1"/>
          </p:nvPr>
        </p:nvSpPr>
        <p:spPr>
          <a:xfrm>
            <a:off x="321733" y="5373216"/>
            <a:ext cx="8500533" cy="792088"/>
          </a:xfrm>
        </p:spPr>
        <p:txBody>
          <a:bodyPr>
            <a:normAutofit lnSpcReduction="10000"/>
          </a:bodyPr>
          <a:lstStyle/>
          <a:p>
            <a:pPr marL="0" indent="0" algn="ctr">
              <a:buNone/>
            </a:pPr>
            <a:r>
              <a:rPr lang="en-US" dirty="0"/>
              <a:t>The “unexpected” is the counter of the valence of the given events.</a:t>
            </a:r>
          </a:p>
        </p:txBody>
      </p:sp>
      <p:pic>
        <p:nvPicPr>
          <p:cNvPr id="6" name="Graphic 5" descr="Arrow: Rotate right">
            <a:extLst>
              <a:ext uri="{FF2B5EF4-FFF2-40B4-BE49-F238E27FC236}">
                <a16:creationId xmlns:a16="http://schemas.microsoft.com/office/drawing/2014/main" id="{33164BFB-B1CA-8341-AD75-0198A141DF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14800" y="2971800"/>
            <a:ext cx="914400" cy="914400"/>
          </a:xfrm>
          <a:prstGeom prst="rect">
            <a:avLst/>
          </a:prstGeom>
        </p:spPr>
      </p:pic>
      <p:pic>
        <p:nvPicPr>
          <p:cNvPr id="8" name="Graphic 7" descr="Smiling face with no fill">
            <a:extLst>
              <a:ext uri="{FF2B5EF4-FFF2-40B4-BE49-F238E27FC236}">
                <a16:creationId xmlns:a16="http://schemas.microsoft.com/office/drawing/2014/main" id="{3A22278B-8F24-8643-95A8-960DC7F6B4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67646" y="2960216"/>
            <a:ext cx="914400" cy="914400"/>
          </a:xfrm>
          <a:prstGeom prst="rect">
            <a:avLst/>
          </a:prstGeom>
        </p:spPr>
      </p:pic>
      <p:sp>
        <p:nvSpPr>
          <p:cNvPr id="11" name="TextBox 10">
            <a:extLst>
              <a:ext uri="{FF2B5EF4-FFF2-40B4-BE49-F238E27FC236}">
                <a16:creationId xmlns:a16="http://schemas.microsoft.com/office/drawing/2014/main" id="{1B9A11DE-61F0-F94F-89E0-29AEE3BF7E55}"/>
              </a:ext>
            </a:extLst>
          </p:cNvPr>
          <p:cNvSpPr txBox="1"/>
          <p:nvPr/>
        </p:nvSpPr>
        <p:spPr>
          <a:xfrm>
            <a:off x="3005304" y="2436288"/>
            <a:ext cx="976742" cy="369332"/>
          </a:xfrm>
          <a:prstGeom prst="rect">
            <a:avLst/>
          </a:prstGeom>
          <a:noFill/>
        </p:spPr>
        <p:txBody>
          <a:bodyPr wrap="none" rtlCol="0">
            <a:spAutoFit/>
          </a:bodyPr>
          <a:lstStyle/>
          <a:p>
            <a:r>
              <a:rPr lang="en-US" dirty="0">
                <a:solidFill>
                  <a:schemeClr val="tx1">
                    <a:lumMod val="65000"/>
                    <a:lumOff val="35000"/>
                  </a:schemeClr>
                </a:solidFill>
                <a:latin typeface="Ubuntu Light" panose="020B0304030602030204" pitchFamily="34" charset="0"/>
              </a:rPr>
              <a:t>Material</a:t>
            </a:r>
          </a:p>
        </p:txBody>
      </p:sp>
      <p:sp>
        <p:nvSpPr>
          <p:cNvPr id="12" name="TextBox 11">
            <a:extLst>
              <a:ext uri="{FF2B5EF4-FFF2-40B4-BE49-F238E27FC236}">
                <a16:creationId xmlns:a16="http://schemas.microsoft.com/office/drawing/2014/main" id="{2427A788-689B-304C-8AAA-3DB39E6D490B}"/>
              </a:ext>
            </a:extLst>
          </p:cNvPr>
          <p:cNvSpPr txBox="1"/>
          <p:nvPr/>
        </p:nvSpPr>
        <p:spPr>
          <a:xfrm>
            <a:off x="4744982" y="2276872"/>
            <a:ext cx="1885773" cy="646331"/>
          </a:xfrm>
          <a:prstGeom prst="rect">
            <a:avLst/>
          </a:prstGeom>
          <a:noFill/>
        </p:spPr>
        <p:txBody>
          <a:bodyPr wrap="none" rtlCol="0">
            <a:spAutoFit/>
          </a:bodyPr>
          <a:lstStyle/>
          <a:p>
            <a:r>
              <a:rPr lang="en-US" dirty="0">
                <a:solidFill>
                  <a:schemeClr val="tx1">
                    <a:lumMod val="65000"/>
                    <a:lumOff val="35000"/>
                  </a:schemeClr>
                </a:solidFill>
                <a:latin typeface="Ubuntu Light" panose="020B0304030602030204" pitchFamily="34" charset="0"/>
              </a:rPr>
              <a:t>Unexpected Event</a:t>
            </a:r>
          </a:p>
          <a:p>
            <a:pPr algn="ctr"/>
            <a:r>
              <a:rPr lang="en-US" dirty="0">
                <a:solidFill>
                  <a:schemeClr val="tx1">
                    <a:lumMod val="65000"/>
                    <a:lumOff val="35000"/>
                  </a:schemeClr>
                </a:solidFill>
                <a:latin typeface="Ubuntu Light" panose="020B0304030602030204" pitchFamily="34" charset="0"/>
              </a:rPr>
              <a:t>(Response)</a:t>
            </a:r>
          </a:p>
        </p:txBody>
      </p:sp>
      <p:pic>
        <p:nvPicPr>
          <p:cNvPr id="14" name="Graphic 13" descr="Worried face outline with solid fill">
            <a:extLst>
              <a:ext uri="{FF2B5EF4-FFF2-40B4-BE49-F238E27FC236}">
                <a16:creationId xmlns:a16="http://schemas.microsoft.com/office/drawing/2014/main" id="{A3433358-DEF7-CA4F-8385-BAA1B34841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86322" y="2960216"/>
            <a:ext cx="914400" cy="914400"/>
          </a:xfrm>
          <a:prstGeom prst="rect">
            <a:avLst/>
          </a:prstGeom>
        </p:spPr>
      </p:pic>
    </p:spTree>
    <p:extLst>
      <p:ext uri="{BB962C8B-B14F-4D97-AF65-F5344CB8AC3E}">
        <p14:creationId xmlns:p14="http://schemas.microsoft.com/office/powerpoint/2010/main" val="2689032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30DE-EBAC-E947-8605-7BBA427385F7}"/>
              </a:ext>
            </a:extLst>
          </p:cNvPr>
          <p:cNvSpPr>
            <a:spLocks noGrp="1"/>
          </p:cNvSpPr>
          <p:nvPr>
            <p:ph type="title"/>
          </p:nvPr>
        </p:nvSpPr>
        <p:spPr/>
        <p:txBody>
          <a:bodyPr/>
          <a:lstStyle/>
          <a:p>
            <a:r>
              <a:rPr lang="en-US" dirty="0"/>
              <a:t>Hypothesis:</a:t>
            </a:r>
            <a:endParaRPr lang="en-US" dirty="0">
              <a:highlight>
                <a:srgbClr val="FFFF00"/>
              </a:highlight>
            </a:endParaRPr>
          </a:p>
        </p:txBody>
      </p:sp>
      <p:sp>
        <p:nvSpPr>
          <p:cNvPr id="3" name="Content Placeholder 2">
            <a:extLst>
              <a:ext uri="{FF2B5EF4-FFF2-40B4-BE49-F238E27FC236}">
                <a16:creationId xmlns:a16="http://schemas.microsoft.com/office/drawing/2014/main" id="{48F43B4D-C296-DB45-8E6D-5DF2786CB3E9}"/>
              </a:ext>
            </a:extLst>
          </p:cNvPr>
          <p:cNvSpPr>
            <a:spLocks noGrp="1"/>
          </p:cNvSpPr>
          <p:nvPr>
            <p:ph idx="1"/>
          </p:nvPr>
        </p:nvSpPr>
        <p:spPr>
          <a:xfrm>
            <a:off x="321733" y="5373216"/>
            <a:ext cx="8500533" cy="792088"/>
          </a:xfrm>
        </p:spPr>
        <p:txBody>
          <a:bodyPr>
            <a:normAutofit lnSpcReduction="10000"/>
          </a:bodyPr>
          <a:lstStyle/>
          <a:p>
            <a:pPr marL="0" indent="0" algn="ctr">
              <a:buNone/>
            </a:pPr>
            <a:r>
              <a:rPr lang="en-US" dirty="0"/>
              <a:t>The “unexpected” is the counter of the valence of the given events.</a:t>
            </a:r>
          </a:p>
        </p:txBody>
      </p:sp>
      <p:pic>
        <p:nvPicPr>
          <p:cNvPr id="6" name="Graphic 5" descr="Arrow: Rotate right">
            <a:extLst>
              <a:ext uri="{FF2B5EF4-FFF2-40B4-BE49-F238E27FC236}">
                <a16:creationId xmlns:a16="http://schemas.microsoft.com/office/drawing/2014/main" id="{33164BFB-B1CA-8341-AD75-0198A141DF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4114800" y="2971800"/>
            <a:ext cx="914400" cy="914400"/>
          </a:xfrm>
          <a:prstGeom prst="rect">
            <a:avLst/>
          </a:prstGeom>
        </p:spPr>
      </p:pic>
      <p:pic>
        <p:nvPicPr>
          <p:cNvPr id="8" name="Graphic 7" descr="Smiling face with no fill">
            <a:extLst>
              <a:ext uri="{FF2B5EF4-FFF2-40B4-BE49-F238E27FC236}">
                <a16:creationId xmlns:a16="http://schemas.microsoft.com/office/drawing/2014/main" id="{3A22278B-8F24-8643-95A8-960DC7F6B4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61953" y="2971800"/>
            <a:ext cx="914400" cy="914400"/>
          </a:xfrm>
          <a:prstGeom prst="rect">
            <a:avLst/>
          </a:prstGeom>
        </p:spPr>
      </p:pic>
      <p:sp>
        <p:nvSpPr>
          <p:cNvPr id="9" name="TextBox 8">
            <a:extLst>
              <a:ext uri="{FF2B5EF4-FFF2-40B4-BE49-F238E27FC236}">
                <a16:creationId xmlns:a16="http://schemas.microsoft.com/office/drawing/2014/main" id="{C796C372-28EF-9A43-AA48-9C5275B0833C}"/>
              </a:ext>
            </a:extLst>
          </p:cNvPr>
          <p:cNvSpPr txBox="1"/>
          <p:nvPr/>
        </p:nvSpPr>
        <p:spPr>
          <a:xfrm>
            <a:off x="3005304" y="2436288"/>
            <a:ext cx="976742" cy="369332"/>
          </a:xfrm>
          <a:prstGeom prst="rect">
            <a:avLst/>
          </a:prstGeom>
          <a:noFill/>
        </p:spPr>
        <p:txBody>
          <a:bodyPr wrap="none" rtlCol="0">
            <a:spAutoFit/>
          </a:bodyPr>
          <a:lstStyle/>
          <a:p>
            <a:r>
              <a:rPr lang="en-US" dirty="0">
                <a:solidFill>
                  <a:schemeClr val="tx1">
                    <a:lumMod val="65000"/>
                    <a:lumOff val="35000"/>
                  </a:schemeClr>
                </a:solidFill>
                <a:latin typeface="Ubuntu Light" panose="020B0304030602030204" pitchFamily="34" charset="0"/>
              </a:rPr>
              <a:t>Material</a:t>
            </a:r>
          </a:p>
        </p:txBody>
      </p:sp>
      <p:sp>
        <p:nvSpPr>
          <p:cNvPr id="12" name="TextBox 11">
            <a:extLst>
              <a:ext uri="{FF2B5EF4-FFF2-40B4-BE49-F238E27FC236}">
                <a16:creationId xmlns:a16="http://schemas.microsoft.com/office/drawing/2014/main" id="{F7AFE54F-1EF2-5B4D-B712-9C1E23D5C9C4}"/>
              </a:ext>
            </a:extLst>
          </p:cNvPr>
          <p:cNvSpPr txBox="1"/>
          <p:nvPr/>
        </p:nvSpPr>
        <p:spPr>
          <a:xfrm>
            <a:off x="4744982" y="2276872"/>
            <a:ext cx="1885773" cy="646331"/>
          </a:xfrm>
          <a:prstGeom prst="rect">
            <a:avLst/>
          </a:prstGeom>
          <a:noFill/>
        </p:spPr>
        <p:txBody>
          <a:bodyPr wrap="none" rtlCol="0">
            <a:spAutoFit/>
          </a:bodyPr>
          <a:lstStyle/>
          <a:p>
            <a:r>
              <a:rPr lang="en-US" dirty="0">
                <a:solidFill>
                  <a:schemeClr val="tx1">
                    <a:lumMod val="65000"/>
                    <a:lumOff val="35000"/>
                  </a:schemeClr>
                </a:solidFill>
                <a:latin typeface="Ubuntu Light" panose="020B0304030602030204" pitchFamily="34" charset="0"/>
              </a:rPr>
              <a:t>Unexpected Event</a:t>
            </a:r>
          </a:p>
          <a:p>
            <a:pPr algn="ctr"/>
            <a:r>
              <a:rPr lang="en-US" dirty="0">
                <a:solidFill>
                  <a:schemeClr val="tx1">
                    <a:lumMod val="65000"/>
                    <a:lumOff val="35000"/>
                  </a:schemeClr>
                </a:solidFill>
                <a:latin typeface="Ubuntu Light" panose="020B0304030602030204" pitchFamily="34" charset="0"/>
              </a:rPr>
              <a:t>(Response)</a:t>
            </a:r>
          </a:p>
        </p:txBody>
      </p:sp>
      <p:pic>
        <p:nvPicPr>
          <p:cNvPr id="13" name="Graphic 12" descr="Worried face outline with solid fill">
            <a:extLst>
              <a:ext uri="{FF2B5EF4-FFF2-40B4-BE49-F238E27FC236}">
                <a16:creationId xmlns:a16="http://schemas.microsoft.com/office/drawing/2014/main" id="{F7E4C15C-2433-D743-A823-C7BA9E56E7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09369" y="2971800"/>
            <a:ext cx="914400" cy="914400"/>
          </a:xfrm>
          <a:prstGeom prst="rect">
            <a:avLst/>
          </a:prstGeom>
        </p:spPr>
      </p:pic>
    </p:spTree>
    <p:extLst>
      <p:ext uri="{BB962C8B-B14F-4D97-AF65-F5344CB8AC3E}">
        <p14:creationId xmlns:p14="http://schemas.microsoft.com/office/powerpoint/2010/main" val="1950691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F2B39B-468C-AD4E-8EB3-8B21C05D29CB}"/>
              </a:ext>
            </a:extLst>
          </p:cNvPr>
          <p:cNvSpPr>
            <a:spLocks noGrp="1"/>
          </p:cNvSpPr>
          <p:nvPr>
            <p:ph idx="1"/>
          </p:nvPr>
        </p:nvSpPr>
        <p:spPr>
          <a:xfrm>
            <a:off x="2051720" y="2226816"/>
            <a:ext cx="5972580" cy="4082504"/>
          </a:xfrm>
        </p:spPr>
        <p:txBody>
          <a:bodyPr>
            <a:normAutofit/>
          </a:bodyPr>
          <a:lstStyle/>
          <a:p>
            <a:pPr marL="0" indent="0" algn="ctr">
              <a:buNone/>
            </a:pPr>
            <a:r>
              <a:rPr lang="en-IE" sz="2800" dirty="0">
                <a:solidFill>
                  <a:schemeClr val="tx1"/>
                </a:solidFill>
              </a:rPr>
              <a:t>Louise wants to go shopping and stops by the ATM to get some money.</a:t>
            </a:r>
          </a:p>
          <a:p>
            <a:pPr marL="0" indent="0" algn="ctr">
              <a:buNone/>
            </a:pPr>
            <a:endParaRPr lang="en-IE" sz="2800" dirty="0">
              <a:solidFill>
                <a:schemeClr val="tx1"/>
              </a:solidFill>
            </a:endParaRPr>
          </a:p>
          <a:p>
            <a:pPr marL="0" indent="0" algn="ctr">
              <a:buNone/>
            </a:pPr>
            <a:r>
              <a:rPr lang="en-IE" sz="2800" dirty="0">
                <a:solidFill>
                  <a:schemeClr val="tx1"/>
                </a:solidFill>
              </a:rPr>
              <a:t>Unexpectedly, “She was robbed at the ATM.”</a:t>
            </a:r>
            <a:endParaRPr lang="en-US" sz="2800" dirty="0">
              <a:solidFill>
                <a:schemeClr val="tx1"/>
              </a:solidFill>
            </a:endParaRPr>
          </a:p>
        </p:txBody>
      </p:sp>
      <p:sp>
        <p:nvSpPr>
          <p:cNvPr id="5" name="Slide Number Placeholder 4">
            <a:extLst>
              <a:ext uri="{FF2B5EF4-FFF2-40B4-BE49-F238E27FC236}">
                <a16:creationId xmlns:a16="http://schemas.microsoft.com/office/drawing/2014/main" id="{59129EBD-EEAC-CB4E-9C07-5A1DD8AAABF9}"/>
              </a:ext>
            </a:extLst>
          </p:cNvPr>
          <p:cNvSpPr>
            <a:spLocks noGrp="1"/>
          </p:cNvSpPr>
          <p:nvPr>
            <p:ph type="sldNum" sz="quarter" idx="12"/>
          </p:nvPr>
        </p:nvSpPr>
        <p:spPr/>
        <p:txBody>
          <a:bodyPr/>
          <a:lstStyle/>
          <a:p>
            <a:fld id="{EB0C8133-AF5C-49AA-B844-F6668C19F3DF}" type="slidenum">
              <a:rPr lang="en-GB" smtClean="0"/>
              <a:pPr/>
              <a:t>18</a:t>
            </a:fld>
            <a:endParaRPr lang="en-GB" dirty="0"/>
          </a:p>
        </p:txBody>
      </p:sp>
      <p:pic>
        <p:nvPicPr>
          <p:cNvPr id="6" name="Graphic 5" descr="Arrow: Rotate right">
            <a:extLst>
              <a:ext uri="{FF2B5EF4-FFF2-40B4-BE49-F238E27FC236}">
                <a16:creationId xmlns:a16="http://schemas.microsoft.com/office/drawing/2014/main" id="{D668FA26-4FDC-EE41-A3B4-30C2381CC6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702957">
            <a:off x="7762056" y="2748908"/>
            <a:ext cx="914400" cy="914400"/>
          </a:xfrm>
          <a:prstGeom prst="rect">
            <a:avLst/>
          </a:prstGeom>
        </p:spPr>
      </p:pic>
      <p:pic>
        <p:nvPicPr>
          <p:cNvPr id="9" name="Graphic 8" descr="Smiling face with no fill">
            <a:extLst>
              <a:ext uri="{FF2B5EF4-FFF2-40B4-BE49-F238E27FC236}">
                <a16:creationId xmlns:a16="http://schemas.microsoft.com/office/drawing/2014/main" id="{1431560C-C391-0A41-9ED6-B407FC7250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2500" y="2129652"/>
            <a:ext cx="914400" cy="914400"/>
          </a:xfrm>
          <a:prstGeom prst="rect">
            <a:avLst/>
          </a:prstGeom>
        </p:spPr>
      </p:pic>
      <p:pic>
        <p:nvPicPr>
          <p:cNvPr id="13" name="Graphic 12" descr="Worried face outline with solid fill">
            <a:extLst>
              <a:ext uri="{FF2B5EF4-FFF2-40B4-BE49-F238E27FC236}">
                <a16:creationId xmlns:a16="http://schemas.microsoft.com/office/drawing/2014/main" id="{B7FA720B-CEFB-5A4B-BA77-61BCB3BE7B6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2432" y="3429000"/>
            <a:ext cx="914400" cy="914400"/>
          </a:xfrm>
          <a:prstGeom prst="rect">
            <a:avLst/>
          </a:prstGeom>
        </p:spPr>
      </p:pic>
    </p:spTree>
    <p:extLst>
      <p:ext uri="{BB962C8B-B14F-4D97-AF65-F5344CB8AC3E}">
        <p14:creationId xmlns:p14="http://schemas.microsoft.com/office/powerpoint/2010/main" val="3337214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F2B39B-468C-AD4E-8EB3-8B21C05D29CB}"/>
              </a:ext>
            </a:extLst>
          </p:cNvPr>
          <p:cNvSpPr>
            <a:spLocks noGrp="1"/>
          </p:cNvSpPr>
          <p:nvPr>
            <p:ph idx="1"/>
          </p:nvPr>
        </p:nvSpPr>
        <p:spPr>
          <a:xfrm>
            <a:off x="2158949" y="1930400"/>
            <a:ext cx="6228348" cy="4234904"/>
          </a:xfrm>
        </p:spPr>
        <p:txBody>
          <a:bodyPr>
            <a:normAutofit/>
          </a:bodyPr>
          <a:lstStyle/>
          <a:p>
            <a:pPr marL="0" indent="0" algn="ctr">
              <a:buNone/>
            </a:pPr>
            <a:r>
              <a:rPr lang="en-IE" sz="2800" dirty="0">
                <a:solidFill>
                  <a:schemeClr val="tx1"/>
                </a:solidFill>
              </a:rPr>
              <a:t>Bob wants to quit his job because he is not credited for his hard work.</a:t>
            </a:r>
          </a:p>
          <a:p>
            <a:pPr marL="0" indent="0" algn="ctr">
              <a:buNone/>
            </a:pPr>
            <a:endParaRPr lang="en-IE" sz="2800" dirty="0">
              <a:solidFill>
                <a:schemeClr val="tx1"/>
              </a:solidFill>
            </a:endParaRPr>
          </a:p>
          <a:p>
            <a:pPr marL="0" indent="0" algn="ctr">
              <a:buNone/>
            </a:pPr>
            <a:r>
              <a:rPr lang="en-IE" sz="2800" dirty="0">
                <a:solidFill>
                  <a:schemeClr val="tx1"/>
                </a:solidFill>
              </a:rPr>
              <a:t>Unexpectedly, “The boss told him he was doing a great job and apologized for not giving him more credit.”</a:t>
            </a:r>
            <a:endParaRPr lang="en-US" sz="2800" dirty="0">
              <a:solidFill>
                <a:schemeClr val="tx1"/>
              </a:solidFill>
            </a:endParaRPr>
          </a:p>
        </p:txBody>
      </p:sp>
      <p:sp>
        <p:nvSpPr>
          <p:cNvPr id="4" name="Footer Placeholder 3">
            <a:extLst>
              <a:ext uri="{FF2B5EF4-FFF2-40B4-BE49-F238E27FC236}">
                <a16:creationId xmlns:a16="http://schemas.microsoft.com/office/drawing/2014/main" id="{444B8652-4576-BD45-84C7-64C48015B0FB}"/>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59129EBD-EEAC-CB4E-9C07-5A1DD8AAABF9}"/>
              </a:ext>
            </a:extLst>
          </p:cNvPr>
          <p:cNvSpPr>
            <a:spLocks noGrp="1"/>
          </p:cNvSpPr>
          <p:nvPr>
            <p:ph type="sldNum" sz="quarter" idx="12"/>
          </p:nvPr>
        </p:nvSpPr>
        <p:spPr/>
        <p:txBody>
          <a:bodyPr/>
          <a:lstStyle/>
          <a:p>
            <a:fld id="{EB0C8133-AF5C-49AA-B844-F6668C19F3DF}" type="slidenum">
              <a:rPr lang="en-GB" smtClean="0"/>
              <a:pPr/>
              <a:t>19</a:t>
            </a:fld>
            <a:endParaRPr lang="en-GB" dirty="0"/>
          </a:p>
        </p:txBody>
      </p:sp>
      <p:pic>
        <p:nvPicPr>
          <p:cNvPr id="6" name="Graphic 5" descr="Arrow: Rotate right">
            <a:extLst>
              <a:ext uri="{FF2B5EF4-FFF2-40B4-BE49-F238E27FC236}">
                <a16:creationId xmlns:a16="http://schemas.microsoft.com/office/drawing/2014/main" id="{9549E308-6D22-8A4B-9B62-09CBA5C2A0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046832">
            <a:off x="8001499" y="2523861"/>
            <a:ext cx="914400" cy="914400"/>
          </a:xfrm>
          <a:prstGeom prst="rect">
            <a:avLst/>
          </a:prstGeom>
        </p:spPr>
      </p:pic>
      <p:pic>
        <p:nvPicPr>
          <p:cNvPr id="7" name="Graphic 6" descr="Smiling face with no fill">
            <a:extLst>
              <a:ext uri="{FF2B5EF4-FFF2-40B4-BE49-F238E27FC236}">
                <a16:creationId xmlns:a16="http://schemas.microsoft.com/office/drawing/2014/main" id="{73616DB6-89D0-2E45-BDE6-376117CC62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9592" y="3717032"/>
            <a:ext cx="914400" cy="914400"/>
          </a:xfrm>
          <a:prstGeom prst="rect">
            <a:avLst/>
          </a:prstGeom>
        </p:spPr>
      </p:pic>
      <p:sp>
        <p:nvSpPr>
          <p:cNvPr id="9" name="Content Placeholder 2">
            <a:extLst>
              <a:ext uri="{FF2B5EF4-FFF2-40B4-BE49-F238E27FC236}">
                <a16:creationId xmlns:a16="http://schemas.microsoft.com/office/drawing/2014/main" id="{23796C0D-5957-DF4B-B52A-C9CCD88DB3F1}"/>
              </a:ext>
            </a:extLst>
          </p:cNvPr>
          <p:cNvSpPr txBox="1">
            <a:spLocks/>
          </p:cNvSpPr>
          <p:nvPr/>
        </p:nvSpPr>
        <p:spPr>
          <a:xfrm>
            <a:off x="107504" y="404664"/>
            <a:ext cx="4331742" cy="5505773"/>
          </a:xfrm>
          <a:prstGeom prst="rect">
            <a:avLst/>
          </a:prstGeom>
        </p:spPr>
        <p:txBody>
          <a:bodyPr vert="horz" lIns="91440" tIns="45720" rIns="91440" bIns="45720" numCol="1" spcCol="360000" rtlCol="0">
            <a:normAutofit/>
          </a:bodyPr>
          <a:lstStyle>
            <a:lvl1pPr marL="342900" indent="-342900" algn="l" defTabSz="457200" rtl="0" eaLnBrk="1" latinLnBrk="0" hangingPunct="1">
              <a:spcBef>
                <a:spcPct val="20000"/>
              </a:spcBef>
              <a:buFont typeface="Arial"/>
              <a:buChar char="•"/>
              <a:defRPr sz="2000" kern="1200">
                <a:solidFill>
                  <a:schemeClr val="accent5"/>
                </a:solidFill>
                <a:latin typeface="Ubuntu"/>
                <a:ea typeface="+mn-ea"/>
                <a:cs typeface="Ubuntu"/>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Ubuntu Light"/>
                <a:ea typeface="+mn-ea"/>
                <a:cs typeface="Ubuntu Light"/>
              </a:defRPr>
            </a:lvl2pPr>
            <a:lvl3pPr marL="1143000" indent="-228600" algn="l" defTabSz="457200" rtl="0" eaLnBrk="1" latinLnBrk="0" hangingPunct="1">
              <a:spcBef>
                <a:spcPct val="20000"/>
              </a:spcBef>
              <a:buFont typeface="Arial"/>
              <a:buChar char="•"/>
              <a:defRPr sz="1800" kern="1200">
                <a:solidFill>
                  <a:schemeClr val="tx1">
                    <a:lumMod val="65000"/>
                    <a:lumOff val="35000"/>
                  </a:schemeClr>
                </a:solidFill>
                <a:latin typeface="Ubuntu Light"/>
                <a:ea typeface="+mn-ea"/>
                <a:cs typeface="Ubuntu Light"/>
              </a:defRPr>
            </a:lvl3pPr>
            <a:lvl4pPr marL="1600200" indent="-228600" algn="l" defTabSz="457200" rtl="0" eaLnBrk="1" latinLnBrk="0" hangingPunct="1">
              <a:spcBef>
                <a:spcPct val="20000"/>
              </a:spcBef>
              <a:buFont typeface="Arial"/>
              <a:buChar char="–"/>
              <a:defRPr sz="1600" kern="1200">
                <a:solidFill>
                  <a:schemeClr val="tx1">
                    <a:lumMod val="65000"/>
                    <a:lumOff val="35000"/>
                  </a:schemeClr>
                </a:solidFill>
                <a:latin typeface="Ubuntu Light"/>
                <a:ea typeface="+mn-ea"/>
                <a:cs typeface="Ubuntu Light"/>
              </a:defRPr>
            </a:lvl4pPr>
            <a:lvl5pPr marL="2057400" indent="-228600" algn="l" defTabSz="457200" rtl="0" eaLnBrk="1" latinLnBrk="0" hangingPunct="1">
              <a:spcBef>
                <a:spcPct val="20000"/>
              </a:spcBef>
              <a:buFont typeface="Arial"/>
              <a:buChar char="»"/>
              <a:defRPr sz="1400" kern="1200">
                <a:solidFill>
                  <a:schemeClr val="tx1">
                    <a:lumMod val="65000"/>
                    <a:lumOff val="35000"/>
                  </a:schemeClr>
                </a:solidFill>
                <a:latin typeface="Ubuntu Light"/>
                <a:ea typeface="+mn-ea"/>
                <a:cs typeface="Ubuntu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4400" i="1" dirty="0">
                <a:solidFill>
                  <a:schemeClr val="bg1"/>
                </a:solidFill>
              </a:rPr>
              <a:t>valence Flipping</a:t>
            </a:r>
          </a:p>
          <a:p>
            <a:pPr marL="457200" lvl="1" indent="0">
              <a:buFont typeface="Arial"/>
              <a:buNone/>
            </a:pPr>
            <a:endParaRPr lang="en-US" i="1" dirty="0">
              <a:solidFill>
                <a:schemeClr val="bg1"/>
              </a:solidFill>
            </a:endParaRPr>
          </a:p>
        </p:txBody>
      </p:sp>
      <p:pic>
        <p:nvPicPr>
          <p:cNvPr id="10" name="Graphic 9" descr="Worried face outline with solid fill">
            <a:extLst>
              <a:ext uri="{FF2B5EF4-FFF2-40B4-BE49-F238E27FC236}">
                <a16:creationId xmlns:a16="http://schemas.microsoft.com/office/drawing/2014/main" id="{A68448C2-C94B-D345-9D06-18723AC7FC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592" y="1926272"/>
            <a:ext cx="914400" cy="914400"/>
          </a:xfrm>
          <a:prstGeom prst="rect">
            <a:avLst/>
          </a:prstGeom>
        </p:spPr>
      </p:pic>
    </p:spTree>
    <p:extLst>
      <p:ext uri="{BB962C8B-B14F-4D97-AF65-F5344CB8AC3E}">
        <p14:creationId xmlns:p14="http://schemas.microsoft.com/office/powerpoint/2010/main" val="1050890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359374-550B-1441-8A00-16E9A06DB2C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 y="1496759"/>
            <a:ext cx="8178799" cy="3864482"/>
          </a:xfrm>
          <a:prstGeom prst="rect">
            <a:avLst/>
          </a:prstGeom>
        </p:spPr>
      </p:pic>
      <p:sp>
        <p:nvSpPr>
          <p:cNvPr id="4" name="Footer Placeholder 3">
            <a:extLst>
              <a:ext uri="{FF2B5EF4-FFF2-40B4-BE49-F238E27FC236}">
                <a16:creationId xmlns:a16="http://schemas.microsoft.com/office/drawing/2014/main" id="{ACCA8E62-6AD9-A24B-B136-0B110E5899B3}"/>
              </a:ext>
            </a:extLst>
          </p:cNvPr>
          <p:cNvSpPr>
            <a:spLocks noGrp="1"/>
          </p:cNvSpPr>
          <p:nvPr>
            <p:ph type="ftr" sz="quarter" idx="11"/>
          </p:nvPr>
        </p:nvSpPr>
        <p:spPr>
          <a:xfrm>
            <a:off x="3028950" y="6356350"/>
            <a:ext cx="3086100" cy="365125"/>
          </a:xfrm>
        </p:spPr>
        <p:txBody>
          <a:bodyPr>
            <a:normAutofit/>
          </a:bodyPr>
          <a:lstStyle/>
          <a:p>
            <a:endParaRPr lang="en-GB"/>
          </a:p>
        </p:txBody>
      </p:sp>
      <p:sp>
        <p:nvSpPr>
          <p:cNvPr id="5" name="Slide Number Placeholder 4">
            <a:extLst>
              <a:ext uri="{FF2B5EF4-FFF2-40B4-BE49-F238E27FC236}">
                <a16:creationId xmlns:a16="http://schemas.microsoft.com/office/drawing/2014/main" id="{4EFC1909-7BB8-F54E-9FD7-6E4E7CE17EC7}"/>
              </a:ext>
            </a:extLst>
          </p:cNvPr>
          <p:cNvSpPr>
            <a:spLocks noGrp="1"/>
          </p:cNvSpPr>
          <p:nvPr>
            <p:ph type="sldNum" sz="quarter" idx="12"/>
          </p:nvPr>
        </p:nvSpPr>
        <p:spPr>
          <a:xfrm>
            <a:off x="6457950" y="6356350"/>
            <a:ext cx="2057400" cy="365125"/>
          </a:xfrm>
        </p:spPr>
        <p:txBody>
          <a:bodyPr>
            <a:normAutofit/>
          </a:bodyPr>
          <a:lstStyle/>
          <a:p>
            <a:pPr>
              <a:spcAft>
                <a:spcPts val="600"/>
              </a:spcAft>
            </a:pPr>
            <a:fld id="{EB0C8133-AF5C-49AA-B844-F6668C19F3DF}" type="slidenum">
              <a:rPr lang="en-GB"/>
              <a:pPr>
                <a:spcAft>
                  <a:spcPts val="600"/>
                </a:spcAft>
              </a:pPr>
              <a:t>2</a:t>
            </a:fld>
            <a:endParaRPr lang="en-GB"/>
          </a:p>
        </p:txBody>
      </p:sp>
    </p:spTree>
    <p:extLst>
      <p:ext uri="{BB962C8B-B14F-4D97-AF65-F5344CB8AC3E}">
        <p14:creationId xmlns:p14="http://schemas.microsoft.com/office/powerpoint/2010/main" val="3268160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6CCCF-F55A-4643-8D13-96E4CB237336}"/>
              </a:ext>
            </a:extLst>
          </p:cNvPr>
          <p:cNvSpPr>
            <a:spLocks noGrp="1"/>
          </p:cNvSpPr>
          <p:nvPr>
            <p:ph type="title"/>
          </p:nvPr>
        </p:nvSpPr>
        <p:spPr/>
        <p:txBody>
          <a:bodyPr/>
          <a:lstStyle/>
          <a:p>
            <a:r>
              <a:rPr lang="en-US" dirty="0"/>
              <a:t>Study 1 - Method</a:t>
            </a:r>
          </a:p>
        </p:txBody>
      </p:sp>
      <p:sp>
        <p:nvSpPr>
          <p:cNvPr id="3" name="Content Placeholder 2">
            <a:extLst>
              <a:ext uri="{FF2B5EF4-FFF2-40B4-BE49-F238E27FC236}">
                <a16:creationId xmlns:a16="http://schemas.microsoft.com/office/drawing/2014/main" id="{76EC1A38-383C-FB4F-8338-6064539758EF}"/>
              </a:ext>
            </a:extLst>
          </p:cNvPr>
          <p:cNvSpPr>
            <a:spLocks noGrp="1"/>
          </p:cNvSpPr>
          <p:nvPr>
            <p:ph idx="1"/>
          </p:nvPr>
        </p:nvSpPr>
        <p:spPr/>
        <p:txBody>
          <a:bodyPr>
            <a:normAutofit fontScale="92500"/>
          </a:bodyPr>
          <a:lstStyle/>
          <a:p>
            <a:r>
              <a:rPr lang="en-US" dirty="0"/>
              <a:t>20 Materials: Louise, Bob…</a:t>
            </a:r>
          </a:p>
          <a:p>
            <a:r>
              <a:rPr lang="en-US" dirty="0"/>
              <a:t>4   Conditions </a:t>
            </a:r>
          </a:p>
          <a:p>
            <a:pPr lvl="1"/>
            <a:r>
              <a:rPr lang="en-US" dirty="0"/>
              <a:t>Unexpected, Unexpected-Bad, Unexpected-Good, Goal-Fail</a:t>
            </a:r>
          </a:p>
          <a:p>
            <a:r>
              <a:rPr lang="en-US" dirty="0"/>
              <a:t>2 Sentence Order Conditions</a:t>
            </a:r>
          </a:p>
          <a:p>
            <a:pPr lvl="1"/>
            <a:r>
              <a:rPr lang="en-US" dirty="0"/>
              <a:t>Further action sentence or intermediate event sentence last</a:t>
            </a:r>
          </a:p>
          <a:p>
            <a:r>
              <a:rPr lang="en-US" dirty="0"/>
              <a:t>2 Comprehension Question Conditions</a:t>
            </a:r>
          </a:p>
          <a:p>
            <a:pPr lvl="1"/>
            <a:r>
              <a:rPr lang="en-US" dirty="0"/>
              <a:t>Comprehension question about the goal-sentence/intermediate-event</a:t>
            </a:r>
          </a:p>
          <a:p>
            <a:r>
              <a:rPr lang="en-US" dirty="0"/>
              <a:t>N = 127 generating 2,540 unexpected-event responses</a:t>
            </a:r>
          </a:p>
        </p:txBody>
      </p:sp>
      <p:sp>
        <p:nvSpPr>
          <p:cNvPr id="4" name="Footer Placeholder 3">
            <a:extLst>
              <a:ext uri="{FF2B5EF4-FFF2-40B4-BE49-F238E27FC236}">
                <a16:creationId xmlns:a16="http://schemas.microsoft.com/office/drawing/2014/main" id="{47CC4D09-2B2A-1A4E-AA93-0614F49EEFCC}"/>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0C68E162-1608-CC49-8982-B170D9E38F76}"/>
              </a:ext>
            </a:extLst>
          </p:cNvPr>
          <p:cNvSpPr>
            <a:spLocks noGrp="1"/>
          </p:cNvSpPr>
          <p:nvPr>
            <p:ph type="sldNum" sz="quarter" idx="12"/>
          </p:nvPr>
        </p:nvSpPr>
        <p:spPr/>
        <p:txBody>
          <a:bodyPr/>
          <a:lstStyle/>
          <a:p>
            <a:fld id="{EB0C8133-AF5C-49AA-B844-F6668C19F3DF}" type="slidenum">
              <a:rPr lang="en-GB" smtClean="0"/>
              <a:pPr/>
              <a:t>20</a:t>
            </a:fld>
            <a:endParaRPr lang="en-GB" dirty="0"/>
          </a:p>
        </p:txBody>
      </p:sp>
    </p:spTree>
    <p:extLst>
      <p:ext uri="{BB962C8B-B14F-4D97-AF65-F5344CB8AC3E}">
        <p14:creationId xmlns:p14="http://schemas.microsoft.com/office/powerpoint/2010/main" val="1126586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88AF7EF7-355B-D940-9A36-70315EDED8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532" y="403225"/>
            <a:ext cx="8404936" cy="6051550"/>
          </a:xfrm>
          <a:prstGeom prst="rect">
            <a:avLst/>
          </a:prstGeom>
        </p:spPr>
      </p:pic>
      <p:sp>
        <p:nvSpPr>
          <p:cNvPr id="3" name="Slide Number Placeholder 2">
            <a:extLst>
              <a:ext uri="{FF2B5EF4-FFF2-40B4-BE49-F238E27FC236}">
                <a16:creationId xmlns:a16="http://schemas.microsoft.com/office/drawing/2014/main" id="{34C6CA96-6BCB-B640-A6B8-DB4EEA61B488}"/>
              </a:ext>
            </a:extLst>
          </p:cNvPr>
          <p:cNvSpPr>
            <a:spLocks noGrp="1"/>
          </p:cNvSpPr>
          <p:nvPr>
            <p:ph type="sldNum" sz="quarter" idx="12"/>
          </p:nvPr>
        </p:nvSpPr>
        <p:spPr>
          <a:xfrm>
            <a:off x="6457950" y="6356350"/>
            <a:ext cx="2057400" cy="365125"/>
          </a:xfrm>
        </p:spPr>
        <p:txBody>
          <a:bodyPr>
            <a:normAutofit/>
          </a:bodyPr>
          <a:lstStyle/>
          <a:p>
            <a:pPr>
              <a:spcAft>
                <a:spcPts val="600"/>
              </a:spcAft>
            </a:pPr>
            <a:fld id="{6D7AA54E-D7EA-43EE-B044-DE57DECF79F2}" type="slidenum">
              <a:rPr lang="en-IE" smtClean="0"/>
              <a:pPr>
                <a:spcAft>
                  <a:spcPts val="600"/>
                </a:spcAft>
              </a:pPr>
              <a:t>21</a:t>
            </a:fld>
            <a:endParaRPr lang="en-IE"/>
          </a:p>
        </p:txBody>
      </p:sp>
    </p:spTree>
    <p:extLst>
      <p:ext uri="{BB962C8B-B14F-4D97-AF65-F5344CB8AC3E}">
        <p14:creationId xmlns:p14="http://schemas.microsoft.com/office/powerpoint/2010/main" val="1538313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6CCCF-F55A-4643-8D13-96E4CB237336}"/>
              </a:ext>
            </a:extLst>
          </p:cNvPr>
          <p:cNvSpPr>
            <a:spLocks noGrp="1"/>
          </p:cNvSpPr>
          <p:nvPr>
            <p:ph type="title"/>
          </p:nvPr>
        </p:nvSpPr>
        <p:spPr/>
        <p:txBody>
          <a:bodyPr/>
          <a:lstStyle/>
          <a:p>
            <a:r>
              <a:rPr lang="en-US" dirty="0"/>
              <a:t>Study 2 – Method</a:t>
            </a:r>
          </a:p>
        </p:txBody>
      </p:sp>
      <p:sp>
        <p:nvSpPr>
          <p:cNvPr id="3" name="Content Placeholder 2">
            <a:extLst>
              <a:ext uri="{FF2B5EF4-FFF2-40B4-BE49-F238E27FC236}">
                <a16:creationId xmlns:a16="http://schemas.microsoft.com/office/drawing/2014/main" id="{76EC1A38-383C-FB4F-8338-6064539758EF}"/>
              </a:ext>
            </a:extLst>
          </p:cNvPr>
          <p:cNvSpPr>
            <a:spLocks noGrp="1"/>
          </p:cNvSpPr>
          <p:nvPr>
            <p:ph idx="1"/>
          </p:nvPr>
        </p:nvSpPr>
        <p:spPr/>
        <p:txBody>
          <a:bodyPr>
            <a:normAutofit fontScale="92500" lnSpcReduction="10000"/>
          </a:bodyPr>
          <a:lstStyle/>
          <a:p>
            <a:r>
              <a:rPr lang="en-US" dirty="0"/>
              <a:t>20 Materials: Louise, Bob…</a:t>
            </a:r>
          </a:p>
          <a:p>
            <a:r>
              <a:rPr lang="en-US" dirty="0"/>
              <a:t>6 Conditions:</a:t>
            </a:r>
          </a:p>
          <a:p>
            <a:pPr lvl="1"/>
            <a:r>
              <a:rPr lang="en-US" dirty="0"/>
              <a:t>Unexpected, Unexpected-Bizarre,</a:t>
            </a:r>
          </a:p>
          <a:p>
            <a:pPr lvl="1"/>
            <a:r>
              <a:rPr lang="en-US" dirty="0"/>
              <a:t>Unexpected-Bad, Unexpected-Bad-Bizarre, </a:t>
            </a:r>
          </a:p>
          <a:p>
            <a:pPr lvl="1"/>
            <a:r>
              <a:rPr lang="en-US" dirty="0"/>
              <a:t>Unexpected-Good, Unexpected-Good-Bizarre</a:t>
            </a:r>
          </a:p>
          <a:p>
            <a:r>
              <a:rPr lang="en-US" dirty="0">
                <a:solidFill>
                  <a:schemeClr val="tx1">
                    <a:lumMod val="65000"/>
                    <a:lumOff val="35000"/>
                  </a:schemeClr>
                </a:solidFill>
              </a:rPr>
              <a:t>2 Sentence Order Conditions</a:t>
            </a:r>
          </a:p>
          <a:p>
            <a:pPr lvl="1"/>
            <a:r>
              <a:rPr lang="en-US" dirty="0">
                <a:solidFill>
                  <a:schemeClr val="tx1">
                    <a:lumMod val="65000"/>
                    <a:lumOff val="35000"/>
                  </a:schemeClr>
                </a:solidFill>
              </a:rPr>
              <a:t>Further action sentence or intermediate event sentence last</a:t>
            </a:r>
          </a:p>
          <a:p>
            <a:r>
              <a:rPr lang="en-US" dirty="0">
                <a:solidFill>
                  <a:schemeClr val="tx1">
                    <a:lumMod val="65000"/>
                    <a:lumOff val="35000"/>
                  </a:schemeClr>
                </a:solidFill>
              </a:rPr>
              <a:t>2 Comprehension Question Conditions</a:t>
            </a:r>
          </a:p>
          <a:p>
            <a:pPr lvl="1"/>
            <a:r>
              <a:rPr lang="en-US" dirty="0">
                <a:solidFill>
                  <a:schemeClr val="tx1">
                    <a:lumMod val="65000"/>
                    <a:lumOff val="35000"/>
                  </a:schemeClr>
                </a:solidFill>
              </a:rPr>
              <a:t>Comprehension question about the goal-sentence/intermediate-event</a:t>
            </a:r>
            <a:endParaRPr lang="en-US" dirty="0"/>
          </a:p>
          <a:p>
            <a:r>
              <a:rPr lang="en-US" dirty="0"/>
              <a:t>N = </a:t>
            </a:r>
            <a:r>
              <a:rPr lang="en-US" dirty="0">
                <a:highlight>
                  <a:srgbClr val="FFFF00"/>
                </a:highlight>
              </a:rPr>
              <a:t>2?? </a:t>
            </a:r>
            <a:r>
              <a:rPr lang="en-US" dirty="0"/>
              <a:t>generating </a:t>
            </a:r>
            <a:r>
              <a:rPr lang="en-US" dirty="0">
                <a:highlight>
                  <a:srgbClr val="FFFF00"/>
                </a:highlight>
              </a:rPr>
              <a:t>2,540</a:t>
            </a:r>
            <a:r>
              <a:rPr lang="en-US" dirty="0"/>
              <a:t> unexpected-event responses</a:t>
            </a:r>
          </a:p>
        </p:txBody>
      </p:sp>
      <p:sp>
        <p:nvSpPr>
          <p:cNvPr id="4" name="Footer Placeholder 3">
            <a:extLst>
              <a:ext uri="{FF2B5EF4-FFF2-40B4-BE49-F238E27FC236}">
                <a16:creationId xmlns:a16="http://schemas.microsoft.com/office/drawing/2014/main" id="{47CC4D09-2B2A-1A4E-AA93-0614F49EEFCC}"/>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0C68E162-1608-CC49-8982-B170D9E38F76}"/>
              </a:ext>
            </a:extLst>
          </p:cNvPr>
          <p:cNvSpPr>
            <a:spLocks noGrp="1"/>
          </p:cNvSpPr>
          <p:nvPr>
            <p:ph type="sldNum" sz="quarter" idx="12"/>
          </p:nvPr>
        </p:nvSpPr>
        <p:spPr/>
        <p:txBody>
          <a:bodyPr/>
          <a:lstStyle/>
          <a:p>
            <a:fld id="{EB0C8133-AF5C-49AA-B844-F6668C19F3DF}" type="slidenum">
              <a:rPr lang="en-GB" smtClean="0"/>
              <a:pPr/>
              <a:t>22</a:t>
            </a:fld>
            <a:endParaRPr lang="en-GB" dirty="0"/>
          </a:p>
        </p:txBody>
      </p:sp>
    </p:spTree>
    <p:extLst>
      <p:ext uri="{BB962C8B-B14F-4D97-AF65-F5344CB8AC3E}">
        <p14:creationId xmlns:p14="http://schemas.microsoft.com/office/powerpoint/2010/main" val="1954549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Chart, bar chart&#10;&#10;Description automatically generated">
            <a:extLst>
              <a:ext uri="{FF2B5EF4-FFF2-40B4-BE49-F238E27FC236}">
                <a16:creationId xmlns:a16="http://schemas.microsoft.com/office/drawing/2014/main" id="{5852CE16-DD24-D847-8313-EBDDC9615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293818"/>
            <a:ext cx="6986478" cy="6270363"/>
          </a:xfrm>
          <a:prstGeom prst="rect">
            <a:avLst/>
          </a:prstGeom>
        </p:spPr>
      </p:pic>
      <p:sp>
        <p:nvSpPr>
          <p:cNvPr id="5" name="Slide Number Placeholder 4">
            <a:extLst>
              <a:ext uri="{FF2B5EF4-FFF2-40B4-BE49-F238E27FC236}">
                <a16:creationId xmlns:a16="http://schemas.microsoft.com/office/drawing/2014/main" id="{43FD0D2A-5A2E-CD44-9D50-5626CA11B813}"/>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EB0C8133-AF5C-49AA-B844-F6668C19F3DF}" type="slidenum">
              <a:rPr lang="en-US" smtClean="0"/>
              <a:pPr defTabSz="914400">
                <a:spcAft>
                  <a:spcPts val="600"/>
                </a:spcAft>
              </a:pPr>
              <a:t>23</a:t>
            </a:fld>
            <a:endParaRPr lang="en-US"/>
          </a:p>
        </p:txBody>
      </p:sp>
    </p:spTree>
    <p:extLst>
      <p:ext uri="{BB962C8B-B14F-4D97-AF65-F5344CB8AC3E}">
        <p14:creationId xmlns:p14="http://schemas.microsoft.com/office/powerpoint/2010/main" val="162998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6CCCF-F55A-4643-8D13-96E4CB237336}"/>
              </a:ext>
            </a:extLst>
          </p:cNvPr>
          <p:cNvSpPr>
            <a:spLocks noGrp="1"/>
          </p:cNvSpPr>
          <p:nvPr>
            <p:ph type="title"/>
          </p:nvPr>
        </p:nvSpPr>
        <p:spPr/>
        <p:txBody>
          <a:bodyPr/>
          <a:lstStyle/>
          <a:p>
            <a:r>
              <a:rPr lang="en-US" dirty="0"/>
              <a:t>Study 3 – Method</a:t>
            </a:r>
          </a:p>
        </p:txBody>
      </p:sp>
      <p:sp>
        <p:nvSpPr>
          <p:cNvPr id="3" name="Content Placeholder 2">
            <a:extLst>
              <a:ext uri="{FF2B5EF4-FFF2-40B4-BE49-F238E27FC236}">
                <a16:creationId xmlns:a16="http://schemas.microsoft.com/office/drawing/2014/main" id="{76EC1A38-383C-FB4F-8338-6064539758EF}"/>
              </a:ext>
            </a:extLst>
          </p:cNvPr>
          <p:cNvSpPr>
            <a:spLocks noGrp="1"/>
          </p:cNvSpPr>
          <p:nvPr>
            <p:ph idx="1"/>
          </p:nvPr>
        </p:nvSpPr>
        <p:spPr/>
        <p:txBody>
          <a:bodyPr>
            <a:normAutofit/>
          </a:bodyPr>
          <a:lstStyle/>
          <a:p>
            <a:pPr marL="0" indent="0">
              <a:buNone/>
            </a:pPr>
            <a:r>
              <a:rPr lang="en-US" sz="2400" dirty="0"/>
              <a:t>As before,</a:t>
            </a:r>
          </a:p>
          <a:p>
            <a:r>
              <a:rPr lang="en-US" sz="2400" dirty="0"/>
              <a:t>20 materials  (10 scenarios with positive/negative variants)</a:t>
            </a:r>
          </a:p>
          <a:p>
            <a:pPr marL="0" indent="0">
              <a:buNone/>
            </a:pPr>
            <a:endParaRPr lang="en-US" sz="2400" dirty="0"/>
          </a:p>
          <a:p>
            <a:r>
              <a:rPr lang="en-US" sz="2400" dirty="0"/>
              <a:t>2 valence Conditions for the Same Scenario</a:t>
            </a:r>
          </a:p>
          <a:p>
            <a:pPr lvl="1"/>
            <a:r>
              <a:rPr lang="en-US" sz="2400" dirty="0"/>
              <a:t>Positively or Negatively Valenced Plan Step</a:t>
            </a:r>
          </a:p>
          <a:p>
            <a:pPr lvl="1"/>
            <a:endParaRPr lang="en-US" sz="2400" dirty="0"/>
          </a:p>
          <a:p>
            <a:r>
              <a:rPr lang="en-US" sz="2400" dirty="0"/>
              <a:t>1,018 Unexpected Events from 102 Participants</a:t>
            </a:r>
          </a:p>
          <a:p>
            <a:pPr lvl="1"/>
            <a:r>
              <a:rPr lang="en-US" sz="1600" dirty="0"/>
              <a:t>(2 missing responses)</a:t>
            </a:r>
          </a:p>
          <a:p>
            <a:endParaRPr lang="en-US" sz="2400" dirty="0"/>
          </a:p>
        </p:txBody>
      </p:sp>
      <p:sp>
        <p:nvSpPr>
          <p:cNvPr id="4" name="Footer Placeholder 3">
            <a:extLst>
              <a:ext uri="{FF2B5EF4-FFF2-40B4-BE49-F238E27FC236}">
                <a16:creationId xmlns:a16="http://schemas.microsoft.com/office/drawing/2014/main" id="{47CC4D09-2B2A-1A4E-AA93-0614F49EEFCC}"/>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0C68E162-1608-CC49-8982-B170D9E38F76}"/>
              </a:ext>
            </a:extLst>
          </p:cNvPr>
          <p:cNvSpPr>
            <a:spLocks noGrp="1"/>
          </p:cNvSpPr>
          <p:nvPr>
            <p:ph type="sldNum" sz="quarter" idx="12"/>
          </p:nvPr>
        </p:nvSpPr>
        <p:spPr/>
        <p:txBody>
          <a:bodyPr/>
          <a:lstStyle/>
          <a:p>
            <a:fld id="{EB0C8133-AF5C-49AA-B844-F6668C19F3DF}" type="slidenum">
              <a:rPr lang="en-GB" smtClean="0"/>
              <a:pPr/>
              <a:t>24</a:t>
            </a:fld>
            <a:endParaRPr lang="en-GB" dirty="0"/>
          </a:p>
        </p:txBody>
      </p:sp>
    </p:spTree>
    <p:extLst>
      <p:ext uri="{BB962C8B-B14F-4D97-AF65-F5344CB8AC3E}">
        <p14:creationId xmlns:p14="http://schemas.microsoft.com/office/powerpoint/2010/main" val="2017860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065822174"/>
              </p:ext>
            </p:extLst>
          </p:nvPr>
        </p:nvGraphicFramePr>
        <p:xfrm>
          <a:off x="426368" y="1268760"/>
          <a:ext cx="8291264" cy="4824535"/>
        </p:xfrm>
        <a:graphic>
          <a:graphicData uri="http://schemas.openxmlformats.org/drawingml/2006/table">
            <a:tbl>
              <a:tblPr firstRow="1" bandRow="1">
                <a:tableStyleId>{2D5ABB26-0587-4C30-8999-92F81FD0307C}</a:tableStyleId>
              </a:tblPr>
              <a:tblGrid>
                <a:gridCol w="1594520">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6048672">
                  <a:extLst>
                    <a:ext uri="{9D8B030D-6E8A-4147-A177-3AD203B41FA5}">
                      <a16:colId xmlns:a16="http://schemas.microsoft.com/office/drawing/2014/main" val="20002"/>
                    </a:ext>
                  </a:extLst>
                </a:gridCol>
              </a:tblGrid>
              <a:tr h="872717">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E" dirty="0"/>
                        <a:t>Sentence Type</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pPr algn="ctr"/>
                      <a:endParaRPr lang="en-IE"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IE" dirty="0"/>
                        <a:t>Scenario</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93550">
                <a:tc gridSpan="2">
                  <a:txBody>
                    <a:bodyPr/>
                    <a:lstStyle/>
                    <a:p>
                      <a:pPr algn="r"/>
                      <a:r>
                        <a:rPr lang="en-IE" dirty="0"/>
                        <a:t>Goal</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E" sz="1800" dirty="0">
                        <a:effectLst/>
                        <a:latin typeface="+mn-lt"/>
                        <a:ea typeface="Calibri"/>
                        <a:cs typeface="Times New Roman"/>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indent="0" algn="l">
                        <a:buNone/>
                      </a:pPr>
                      <a:r>
                        <a:rPr lang="en-IE" dirty="0"/>
                        <a:t>Louise wants to shop at an expensive clothes store.</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647121">
                <a:tc rowSpan="2">
                  <a:txBody>
                    <a:bodyPr/>
                    <a:lstStyle/>
                    <a:p>
                      <a:pPr algn="r"/>
                      <a:r>
                        <a:rPr lang="en-IE" dirty="0"/>
                        <a:t>Valenced </a:t>
                      </a:r>
                    </a:p>
                    <a:p>
                      <a:pPr algn="r"/>
                      <a:r>
                        <a:rPr lang="en-IE" dirty="0"/>
                        <a:t>Plan Step</a:t>
                      </a:r>
                    </a:p>
                  </a:txBody>
                  <a:tcPr anchor="ctr"/>
                </a:tc>
                <a:tc>
                  <a:txBody>
                    <a:bodyPr/>
                    <a:lstStyle/>
                    <a:p>
                      <a:pPr algn="ctr"/>
                      <a:r>
                        <a:rPr lang="en-IE" dirty="0"/>
                        <a:t>POS: </a:t>
                      </a:r>
                    </a:p>
                  </a:txBody>
                  <a:tcPr anchor="ctr">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The previous week, she received a pay rise because she won a big account for her company.</a:t>
                      </a:r>
                    </a:p>
                  </a:txBody>
                  <a:tcPr anchor="ctr">
                    <a:lnL w="12700" cap="flat" cmpd="sng" algn="ctr">
                      <a:solidFill>
                        <a:schemeClr val="tx1"/>
                      </a:solidFill>
                      <a:prstDash val="solid"/>
                      <a:round/>
                      <a:headEnd type="none" w="med" len="med"/>
                      <a:tailEnd type="none" w="med" len="med"/>
                    </a:lnL>
                    <a:solidFill>
                      <a:schemeClr val="accent2">
                        <a:lumMod val="20000"/>
                        <a:lumOff val="80000"/>
                      </a:schemeClr>
                    </a:solidFill>
                  </a:tcPr>
                </a:tc>
                <a:extLst>
                  <a:ext uri="{0D108BD9-81ED-4DB2-BD59-A6C34878D82A}">
                    <a16:rowId xmlns:a16="http://schemas.microsoft.com/office/drawing/2014/main" val="10002"/>
                  </a:ext>
                </a:extLst>
              </a:tr>
              <a:tr h="647121">
                <a:tc vMerge="1">
                  <a:txBody>
                    <a:bodyPr/>
                    <a:lstStyle/>
                    <a:p>
                      <a:pPr algn="ctr"/>
                      <a:endParaRPr lang="en-IE" dirty="0"/>
                    </a:p>
                  </a:txBody>
                  <a:tcPr anchor="ctr"/>
                </a:tc>
                <a:tc>
                  <a:txBody>
                    <a:bodyPr/>
                    <a:lstStyle/>
                    <a:p>
                      <a:r>
                        <a:rPr lang="en-IE" dirty="0"/>
                        <a:t>NEG: </a:t>
                      </a:r>
                      <a:endParaRPr lang="en-US" dirty="0"/>
                    </a:p>
                  </a:txBody>
                  <a:tcPr anchor="ctr">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The previous week, she received a pay cut because she lost a big account for her company.</a:t>
                      </a:r>
                    </a:p>
                  </a:txBody>
                  <a:tcPr anchor="ctr">
                    <a:lnL w="12700" cap="flat" cmpd="sng" algn="ctr">
                      <a:solidFill>
                        <a:schemeClr val="tx1"/>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10003"/>
                  </a:ext>
                </a:extLst>
              </a:tr>
              <a:tr h="647121">
                <a:tc gridSpan="2">
                  <a:txBody>
                    <a:bodyPr/>
                    <a:lstStyle/>
                    <a:p>
                      <a:pPr algn="r"/>
                      <a:r>
                        <a:rPr lang="en-IE" dirty="0"/>
                        <a:t>Plan Step</a:t>
                      </a:r>
                    </a:p>
                  </a:txBody>
                  <a:tcPr anchor="ctr">
                    <a:lnR w="12700" cap="flat" cmpd="sng" algn="ctr">
                      <a:solidFill>
                        <a:schemeClr val="tx1"/>
                      </a:solidFill>
                      <a:prstDash val="solid"/>
                      <a:round/>
                      <a:headEnd type="none" w="med" len="med"/>
                      <a:tailEnd type="none" w="med" len="med"/>
                    </a:lnR>
                  </a:tcPr>
                </a:tc>
                <a:tc hMerge="1">
                  <a:txBody>
                    <a:bodyPr/>
                    <a:lstStyle/>
                    <a:p>
                      <a:endParaRPr lang="en-US" dirty="0"/>
                    </a:p>
                  </a:txBody>
                  <a:tcPr anchor="ct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Louise draws money from the ATM.</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369784">
                <a:tc>
                  <a:txBody>
                    <a:bodyPr/>
                    <a:lstStyle/>
                    <a:p>
                      <a:pPr algn="ctr"/>
                      <a:endParaRPr lang="en-IE" dirty="0"/>
                    </a:p>
                  </a:txBody>
                  <a:tcPr anchor="ctr"/>
                </a:tc>
                <a:tc>
                  <a:txBody>
                    <a:bodyPr/>
                    <a:lstStyle/>
                    <a:p>
                      <a:endParaRPr lang="en-US"/>
                    </a:p>
                  </a:txBody>
                  <a:tcPr anchor="ctr">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E" sz="1800" dirty="0">
                        <a:effectLst/>
                        <a:latin typeface="+mn-lt"/>
                        <a:ea typeface="Calibri"/>
                        <a:cs typeface="Times New Roman"/>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07447033"/>
                  </a:ext>
                </a:extLst>
              </a:tr>
              <a:tr h="647121">
                <a:tc>
                  <a:txBody>
                    <a:bodyPr/>
                    <a:lstStyle/>
                    <a:p>
                      <a:pPr algn="ctr"/>
                      <a:endParaRPr lang="en-IE" dirty="0"/>
                    </a:p>
                  </a:txBody>
                  <a:tcPr anchor="ctr"/>
                </a:tc>
                <a:tc>
                  <a:txBody>
                    <a:bodyPr/>
                    <a:lstStyle/>
                    <a:p>
                      <a:endParaRPr lang="en-US" dirty="0"/>
                    </a:p>
                  </a:txBody>
                  <a:tcPr anchor="ctr">
                    <a:lnR w="12700" cap="flat" cmpd="sng" algn="ctr">
                      <a:solidFill>
                        <a:schemeClr val="tx1"/>
                      </a:solidFill>
                      <a:prstDash val="solid"/>
                      <a:round/>
                      <a:headEnd type="none" w="med" len="med"/>
                      <a:tailEnd type="none" w="med" len="med"/>
                    </a:lnR>
                  </a:tcPr>
                </a:tc>
                <a:tc>
                  <a:txBody>
                    <a:bodyPr/>
                    <a:lstStyle/>
                    <a:p>
                      <a:pPr marL="0" indent="0" algn="ctr">
                        <a:buNone/>
                      </a:pPr>
                      <a:r>
                        <a:rPr lang="en-IE" dirty="0"/>
                        <a:t>Something unexpected occurred. What do you think happened?</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bl>
          </a:graphicData>
        </a:graphic>
      </p:graphicFrame>
      <p:sp>
        <p:nvSpPr>
          <p:cNvPr id="3" name="Title 1">
            <a:extLst>
              <a:ext uri="{FF2B5EF4-FFF2-40B4-BE49-F238E27FC236}">
                <a16:creationId xmlns:a16="http://schemas.microsoft.com/office/drawing/2014/main" id="{58978B48-2C8E-084A-9894-2ADADB5EC44A}"/>
              </a:ext>
            </a:extLst>
          </p:cNvPr>
          <p:cNvSpPr>
            <a:spLocks noGrp="1"/>
          </p:cNvSpPr>
          <p:nvPr>
            <p:ph type="title"/>
          </p:nvPr>
        </p:nvSpPr>
        <p:spPr>
          <a:xfrm>
            <a:off x="628650" y="188640"/>
            <a:ext cx="7886700" cy="1325563"/>
          </a:xfrm>
        </p:spPr>
        <p:txBody>
          <a:bodyPr/>
          <a:lstStyle/>
          <a:p>
            <a:r>
              <a:rPr lang="en-US" dirty="0"/>
              <a:t>Study 3 – Material Example</a:t>
            </a:r>
          </a:p>
        </p:txBody>
      </p:sp>
    </p:spTree>
    <p:extLst>
      <p:ext uri="{BB962C8B-B14F-4D97-AF65-F5344CB8AC3E}">
        <p14:creationId xmlns:p14="http://schemas.microsoft.com/office/powerpoint/2010/main" val="2809343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Chart, bar chart&#10;&#10;Description automatically generated">
            <a:extLst>
              <a:ext uri="{FF2B5EF4-FFF2-40B4-BE49-F238E27FC236}">
                <a16:creationId xmlns:a16="http://schemas.microsoft.com/office/drawing/2014/main" id="{3E4D1C3F-AD50-A74B-9091-B69659A16F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765" y="136526"/>
            <a:ext cx="9020470" cy="6584949"/>
          </a:xfrm>
          <a:prstGeom prst="rect">
            <a:avLst/>
          </a:prstGeom>
        </p:spPr>
      </p:pic>
      <p:sp>
        <p:nvSpPr>
          <p:cNvPr id="5" name="Slide Number Placeholder 4">
            <a:extLst>
              <a:ext uri="{FF2B5EF4-FFF2-40B4-BE49-F238E27FC236}">
                <a16:creationId xmlns:a16="http://schemas.microsoft.com/office/drawing/2014/main" id="{97DA2C45-9EC1-A14A-A510-D1B5A254008F}"/>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EB0C8133-AF5C-49AA-B844-F6668C19F3DF}" type="slidenum">
              <a:rPr lang="en-US" smtClean="0"/>
              <a:pPr defTabSz="914400">
                <a:spcAft>
                  <a:spcPts val="600"/>
                </a:spcAft>
              </a:pPr>
              <a:t>26</a:t>
            </a:fld>
            <a:endParaRPr lang="en-US"/>
          </a:p>
        </p:txBody>
      </p:sp>
    </p:spTree>
    <p:extLst>
      <p:ext uri="{BB962C8B-B14F-4D97-AF65-F5344CB8AC3E}">
        <p14:creationId xmlns:p14="http://schemas.microsoft.com/office/powerpoint/2010/main" val="471638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599" y="731836"/>
            <a:ext cx="8229600" cy="1184996"/>
          </a:xfrm>
        </p:spPr>
        <p:txBody>
          <a:bodyPr>
            <a:normAutofit/>
          </a:bodyPr>
          <a:lstStyle/>
          <a:p>
            <a:r>
              <a:rPr lang="en-IE" b="1" dirty="0"/>
              <a:t>Conclusions </a:t>
            </a:r>
          </a:p>
        </p:txBody>
      </p:sp>
      <p:sp>
        <p:nvSpPr>
          <p:cNvPr id="4" name="Content Placeholder 2">
            <a:extLst>
              <a:ext uri="{FF2B5EF4-FFF2-40B4-BE49-F238E27FC236}">
                <a16:creationId xmlns:a16="http://schemas.microsoft.com/office/drawing/2014/main" id="{1DBE65B0-2942-A448-9383-665710A2F47F}"/>
              </a:ext>
            </a:extLst>
          </p:cNvPr>
          <p:cNvSpPr>
            <a:spLocks noGrp="1"/>
          </p:cNvSpPr>
          <p:nvPr>
            <p:ph idx="1"/>
          </p:nvPr>
        </p:nvSpPr>
        <p:spPr>
          <a:xfrm>
            <a:off x="355599" y="2032000"/>
            <a:ext cx="8500533" cy="4094164"/>
          </a:xfrm>
        </p:spPr>
        <p:txBody>
          <a:bodyPr>
            <a:normAutofit/>
          </a:bodyPr>
          <a:lstStyle/>
          <a:p>
            <a:r>
              <a:rPr lang="en-US" sz="2400" dirty="0"/>
              <a:t>There does appear to be a negativity bias.</a:t>
            </a:r>
          </a:p>
          <a:p>
            <a:pPr lvl="1"/>
            <a:r>
              <a:rPr lang="en-US" dirty="0"/>
              <a:t>Negative unexpected events are more commonly generated than positive ones</a:t>
            </a:r>
            <a:endParaRPr lang="en-US" sz="2000" dirty="0"/>
          </a:p>
          <a:p>
            <a:pPr lvl="2"/>
            <a:r>
              <a:rPr lang="en-US" sz="2400" dirty="0"/>
              <a:t>regardless of material valence.</a:t>
            </a:r>
          </a:p>
          <a:p>
            <a:pPr lvl="1"/>
            <a:endParaRPr lang="en-US" dirty="0"/>
          </a:p>
          <a:p>
            <a:r>
              <a:rPr lang="en-US" sz="2400" b="1" dirty="0"/>
              <a:t>However, there also appears to be a slight countering effect.</a:t>
            </a:r>
          </a:p>
          <a:p>
            <a:pPr lvl="1"/>
            <a:r>
              <a:rPr lang="en-US" dirty="0"/>
              <a:t>Positive materials get fewer positive answers;</a:t>
            </a:r>
          </a:p>
          <a:p>
            <a:pPr marL="457200" lvl="1" indent="0">
              <a:buNone/>
            </a:pPr>
            <a:r>
              <a:rPr lang="en-US" dirty="0"/>
              <a:t>     Negative materials get more positive answers…</a:t>
            </a:r>
          </a:p>
          <a:p>
            <a:pPr marL="457200" lvl="1" indent="0">
              <a:buNone/>
            </a:pPr>
            <a:endParaRPr lang="en-US" sz="2400" dirty="0"/>
          </a:p>
        </p:txBody>
      </p:sp>
      <p:sp>
        <p:nvSpPr>
          <p:cNvPr id="3" name="TextBox 2">
            <a:extLst>
              <a:ext uri="{FF2B5EF4-FFF2-40B4-BE49-F238E27FC236}">
                <a16:creationId xmlns:a16="http://schemas.microsoft.com/office/drawing/2014/main" id="{333FEC9F-2535-3643-A842-2091942652A2}"/>
              </a:ext>
            </a:extLst>
          </p:cNvPr>
          <p:cNvSpPr txBox="1"/>
          <p:nvPr/>
        </p:nvSpPr>
        <p:spPr>
          <a:xfrm>
            <a:off x="1870364" y="3117273"/>
            <a:ext cx="184731" cy="369332"/>
          </a:xfrm>
          <a:prstGeom prst="rect">
            <a:avLst/>
          </a:prstGeom>
          <a:noFill/>
        </p:spPr>
        <p:txBody>
          <a:bodyPr wrap="none" rtlCol="0">
            <a:spAutoFit/>
          </a:bodyPr>
          <a:lstStyle/>
          <a:p>
            <a:endParaRPr lang="en-US" dirty="0" err="1">
              <a:solidFill>
                <a:schemeClr val="tx1">
                  <a:lumMod val="65000"/>
                  <a:lumOff val="35000"/>
                </a:schemeClr>
              </a:solidFill>
              <a:latin typeface="Ubuntu Light" panose="020B0304030602030204" pitchFamily="34" charset="0"/>
            </a:endParaRPr>
          </a:p>
        </p:txBody>
      </p:sp>
    </p:spTree>
    <p:extLst>
      <p:ext uri="{BB962C8B-B14F-4D97-AF65-F5344CB8AC3E}">
        <p14:creationId xmlns:p14="http://schemas.microsoft.com/office/powerpoint/2010/main" val="2088823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7DE4334-8FAD-8D48-80CD-62755D7EE8F7}"/>
              </a:ext>
            </a:extLst>
          </p:cNvPr>
          <p:cNvSpPr>
            <a:spLocks noGrp="1"/>
          </p:cNvSpPr>
          <p:nvPr>
            <p:ph idx="1"/>
          </p:nvPr>
        </p:nvSpPr>
        <p:spPr>
          <a:xfrm>
            <a:off x="3275856" y="5811838"/>
            <a:ext cx="5422200" cy="544513"/>
          </a:xfrm>
        </p:spPr>
        <p:txBody>
          <a:bodyPr>
            <a:normAutofit/>
          </a:bodyPr>
          <a:lstStyle/>
          <a:p>
            <a:pPr marL="0" indent="0">
              <a:buNone/>
            </a:pPr>
            <a:r>
              <a:rPr lang="en-IE" sz="2400" dirty="0">
                <a:hlinkClick r:id="rId3"/>
              </a:rPr>
              <a:t>http://dx.doi.org/10.17632/kkt999sn7b.1</a:t>
            </a:r>
            <a:endParaRPr lang="en-US" sz="2400" dirty="0"/>
          </a:p>
        </p:txBody>
      </p:sp>
      <p:sp>
        <p:nvSpPr>
          <p:cNvPr id="3" name="Slide Number Placeholder 2">
            <a:extLst>
              <a:ext uri="{FF2B5EF4-FFF2-40B4-BE49-F238E27FC236}">
                <a16:creationId xmlns:a16="http://schemas.microsoft.com/office/drawing/2014/main" id="{D095C2BB-E33C-3D45-BCC4-AFA1DD20763D}"/>
              </a:ext>
            </a:extLst>
          </p:cNvPr>
          <p:cNvSpPr>
            <a:spLocks noGrp="1"/>
          </p:cNvSpPr>
          <p:nvPr>
            <p:ph type="sldNum" sz="quarter" idx="12"/>
          </p:nvPr>
        </p:nvSpPr>
        <p:spPr/>
        <p:txBody>
          <a:bodyPr/>
          <a:lstStyle/>
          <a:p>
            <a:fld id="{6D7AA54E-D7EA-43EE-B044-DE57DECF79F2}" type="slidenum">
              <a:rPr lang="en-IE" smtClean="0"/>
              <a:t>28</a:t>
            </a:fld>
            <a:endParaRPr lang="en-IE" dirty="0"/>
          </a:p>
        </p:txBody>
      </p:sp>
      <p:pic>
        <p:nvPicPr>
          <p:cNvPr id="8" name="Picture 7" descr="Graphical user interface, text, application&#10;&#10;Description automatically generated">
            <a:extLst>
              <a:ext uri="{FF2B5EF4-FFF2-40B4-BE49-F238E27FC236}">
                <a16:creationId xmlns:a16="http://schemas.microsoft.com/office/drawing/2014/main" id="{B12CF572-3BF5-9D41-9116-7068058CE5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650" y="221207"/>
            <a:ext cx="8648700" cy="5080000"/>
          </a:xfrm>
          <a:prstGeom prst="rect">
            <a:avLst/>
          </a:prstGeom>
        </p:spPr>
      </p:pic>
    </p:spTree>
    <p:extLst>
      <p:ext uri="{BB962C8B-B14F-4D97-AF65-F5344CB8AC3E}">
        <p14:creationId xmlns:p14="http://schemas.microsoft.com/office/powerpoint/2010/main" val="2699734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077724" y="-2401326"/>
            <a:ext cx="1354979" cy="8062627"/>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descr="Graphical user interface&#10;&#10;Description automatically generated">
            <a:extLst>
              <a:ext uri="{FF2B5EF4-FFF2-40B4-BE49-F238E27FC236}">
                <a16:creationId xmlns:a16="http://schemas.microsoft.com/office/drawing/2014/main" id="{4EBA95D6-7D1F-7E45-9AEB-6640F8E8A5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3900" y="2862312"/>
            <a:ext cx="5704516" cy="2728714"/>
          </a:xfrm>
        </p:spPr>
      </p:pic>
      <p:pic>
        <p:nvPicPr>
          <p:cNvPr id="7" name="Content Placeholder 6" descr="Qr code&#10;&#10;Description automatically generated">
            <a:extLst>
              <a:ext uri="{FF2B5EF4-FFF2-40B4-BE49-F238E27FC236}">
                <a16:creationId xmlns:a16="http://schemas.microsoft.com/office/drawing/2014/main" id="{7C0DAFC2-4CBE-F045-999E-0EE752E95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563" y="3183581"/>
            <a:ext cx="2298173" cy="2296666"/>
          </a:xfrm>
          <a:prstGeom prst="rect">
            <a:avLst/>
          </a:prstGeom>
        </p:spPr>
      </p:pic>
      <p:sp>
        <p:nvSpPr>
          <p:cNvPr id="2" name="Title 1">
            <a:extLst>
              <a:ext uri="{FF2B5EF4-FFF2-40B4-BE49-F238E27FC236}">
                <a16:creationId xmlns:a16="http://schemas.microsoft.com/office/drawing/2014/main" id="{B6DEE6CC-DE6B-444F-A7C1-10FEECB04300}"/>
              </a:ext>
            </a:extLst>
          </p:cNvPr>
          <p:cNvSpPr>
            <a:spLocks noGrp="1"/>
          </p:cNvSpPr>
          <p:nvPr>
            <p:ph type="title"/>
          </p:nvPr>
        </p:nvSpPr>
        <p:spPr>
          <a:xfrm>
            <a:off x="965199" y="1204109"/>
            <a:ext cx="7517548" cy="857894"/>
          </a:xfrm>
        </p:spPr>
        <p:txBody>
          <a:bodyPr>
            <a:normAutofit/>
          </a:bodyPr>
          <a:lstStyle/>
          <a:p>
            <a:r>
              <a:rPr lang="en-US" sz="3500">
                <a:solidFill>
                  <a:srgbClr val="FFFFFF"/>
                </a:solidFill>
              </a:rPr>
              <a:t>The Plots</a:t>
            </a:r>
          </a:p>
        </p:txBody>
      </p:sp>
      <p:sp>
        <p:nvSpPr>
          <p:cNvPr id="5" name="Slide Number Placeholder 4">
            <a:extLst>
              <a:ext uri="{FF2B5EF4-FFF2-40B4-BE49-F238E27FC236}">
                <a16:creationId xmlns:a16="http://schemas.microsoft.com/office/drawing/2014/main" id="{8F1F20BE-770C-E64B-AC1A-5C3A37E1D62E}"/>
              </a:ext>
            </a:extLst>
          </p:cNvPr>
          <p:cNvSpPr>
            <a:spLocks noGrp="1"/>
          </p:cNvSpPr>
          <p:nvPr>
            <p:ph type="sldNum" sz="quarter" idx="12"/>
          </p:nvPr>
        </p:nvSpPr>
        <p:spPr>
          <a:xfrm>
            <a:off x="6457950" y="6356350"/>
            <a:ext cx="2057400" cy="365125"/>
          </a:xfrm>
        </p:spPr>
        <p:txBody>
          <a:bodyPr>
            <a:normAutofit/>
          </a:bodyPr>
          <a:lstStyle/>
          <a:p>
            <a:pPr>
              <a:spcAft>
                <a:spcPts val="600"/>
              </a:spcAft>
            </a:pPr>
            <a:fld id="{EB0C8133-AF5C-49AA-B844-F6668C19F3DF}" type="slidenum">
              <a:rPr lang="en-GB" sz="1000">
                <a:solidFill>
                  <a:prstClr val="black">
                    <a:tint val="75000"/>
                  </a:prstClr>
                </a:solidFill>
              </a:rPr>
              <a:pPr>
                <a:spcAft>
                  <a:spcPts val="600"/>
                </a:spcAft>
              </a:pPr>
              <a:t>29</a:t>
            </a:fld>
            <a:endParaRPr lang="en-GB" sz="1000">
              <a:solidFill>
                <a:prstClr val="black">
                  <a:tint val="75000"/>
                </a:prstClr>
              </a:solidFill>
            </a:endParaRPr>
          </a:p>
        </p:txBody>
      </p:sp>
      <p:grpSp>
        <p:nvGrpSpPr>
          <p:cNvPr id="15" name="Group 14">
            <a:extLst>
              <a:ext uri="{FF2B5EF4-FFF2-40B4-BE49-F238E27FC236}">
                <a16:creationId xmlns:a16="http://schemas.microsoft.com/office/drawing/2014/main" id="{907043F8-8845-2241-A79B-2726B00CB59B}"/>
              </a:ext>
            </a:extLst>
          </p:cNvPr>
          <p:cNvGrpSpPr/>
          <p:nvPr/>
        </p:nvGrpSpPr>
        <p:grpSpPr>
          <a:xfrm>
            <a:off x="6640775" y="5406360"/>
            <a:ext cx="1691747" cy="369332"/>
            <a:chOff x="6791000" y="5457368"/>
            <a:chExt cx="1691747" cy="369332"/>
          </a:xfrm>
        </p:grpSpPr>
        <p:sp>
          <p:nvSpPr>
            <p:cNvPr id="10" name="TextBox 9">
              <a:extLst>
                <a:ext uri="{FF2B5EF4-FFF2-40B4-BE49-F238E27FC236}">
                  <a16:creationId xmlns:a16="http://schemas.microsoft.com/office/drawing/2014/main" id="{2974E55D-47CF-A84A-92F8-83051485C586}"/>
                </a:ext>
              </a:extLst>
            </p:cNvPr>
            <p:cNvSpPr txBox="1"/>
            <p:nvPr/>
          </p:nvSpPr>
          <p:spPr>
            <a:xfrm>
              <a:off x="7089417" y="5457368"/>
              <a:ext cx="1393330" cy="369332"/>
            </a:xfrm>
            <a:prstGeom prst="rect">
              <a:avLst/>
            </a:prstGeom>
            <a:noFill/>
          </p:spPr>
          <p:txBody>
            <a:bodyPr wrap="square" rtlCol="0">
              <a:spAutoFit/>
            </a:bodyPr>
            <a:lstStyle/>
            <a:p>
              <a:r>
                <a:rPr lang="en-US" dirty="0" err="1"/>
                <a:t>MollySQuinn</a:t>
              </a:r>
              <a:endParaRPr lang="en-US" dirty="0"/>
            </a:p>
          </p:txBody>
        </p:sp>
        <p:pic>
          <p:nvPicPr>
            <p:cNvPr id="13" name="Picture 12">
              <a:extLst>
                <a:ext uri="{FF2B5EF4-FFF2-40B4-BE49-F238E27FC236}">
                  <a16:creationId xmlns:a16="http://schemas.microsoft.com/office/drawing/2014/main" id="{F2C82568-4DBC-7746-9728-25D9FA7D14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1000" y="5497399"/>
              <a:ext cx="289270" cy="289270"/>
            </a:xfrm>
            <a:prstGeom prst="rect">
              <a:avLst/>
            </a:prstGeom>
          </p:spPr>
        </p:pic>
      </p:grpSp>
    </p:spTree>
    <p:extLst>
      <p:ext uri="{BB962C8B-B14F-4D97-AF65-F5344CB8AC3E}">
        <p14:creationId xmlns:p14="http://schemas.microsoft.com/office/powerpoint/2010/main" val="3513729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9268"/>
            <a:ext cx="8229600" cy="1143000"/>
          </a:xfrm>
        </p:spPr>
        <p:txBody>
          <a:bodyPr/>
          <a:lstStyle/>
          <a:p>
            <a:r>
              <a:rPr lang="en-IE" b="1" dirty="0"/>
              <a:t>Outline</a:t>
            </a:r>
          </a:p>
        </p:txBody>
      </p:sp>
      <p:sp>
        <p:nvSpPr>
          <p:cNvPr id="8" name="Content Placeholder 2"/>
          <p:cNvSpPr txBox="1">
            <a:spLocks/>
          </p:cNvSpPr>
          <p:nvPr/>
        </p:nvSpPr>
        <p:spPr>
          <a:xfrm>
            <a:off x="457200" y="1912268"/>
            <a:ext cx="8229600" cy="35283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10000"/>
              </a:lnSpc>
            </a:pPr>
            <a:r>
              <a:rPr lang="en-IE" dirty="0"/>
              <a:t>Expectations about Unexpected Events </a:t>
            </a:r>
          </a:p>
          <a:p>
            <a:pPr>
              <a:lnSpc>
                <a:spcPct val="210000"/>
              </a:lnSpc>
            </a:pPr>
            <a:r>
              <a:rPr lang="en-IE" dirty="0"/>
              <a:t>Valence of these Unexpected Events</a:t>
            </a:r>
          </a:p>
          <a:p>
            <a:pPr>
              <a:lnSpc>
                <a:spcPct val="210000"/>
              </a:lnSpc>
            </a:pPr>
            <a:r>
              <a:rPr lang="en-IE" dirty="0"/>
              <a:t>Conclusions &amp; Future Work</a:t>
            </a:r>
          </a:p>
        </p:txBody>
      </p:sp>
    </p:spTree>
    <p:extLst>
      <p:ext uri="{BB962C8B-B14F-4D97-AF65-F5344CB8AC3E}">
        <p14:creationId xmlns:p14="http://schemas.microsoft.com/office/powerpoint/2010/main" val="2892814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26EE4FD-480F-42A5-9FEB-DA630457C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5">
            <a:extLst>
              <a:ext uri="{FF2B5EF4-FFF2-40B4-BE49-F238E27FC236}">
                <a16:creationId xmlns:a16="http://schemas.microsoft.com/office/drawing/2014/main" id="{A187062F-BE14-42FC-B06A-607DB2384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632016" y="1766812"/>
            <a:ext cx="616869"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731FE21B-2A45-4BF5-8B03-E1234198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632016" y="1423780"/>
            <a:ext cx="515816"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2DC5A94D-79ED-48F5-9DC5-96CBB507C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87432" y="1239381"/>
            <a:ext cx="2604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8">
            <a:extLst>
              <a:ext uri="{FF2B5EF4-FFF2-40B4-BE49-F238E27FC236}">
                <a16:creationId xmlns:a16="http://schemas.microsoft.com/office/drawing/2014/main" id="{93A3D4BE-AF25-4F9A-9C29-1145CCE24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87431" y="1230651"/>
            <a:ext cx="7656494"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FCD69FAA-4BD5-7D4A-BE86-941C95669467}"/>
              </a:ext>
            </a:extLst>
          </p:cNvPr>
          <p:cNvSpPr>
            <a:spLocks noGrp="1"/>
          </p:cNvSpPr>
          <p:nvPr>
            <p:ph type="title"/>
          </p:nvPr>
        </p:nvSpPr>
        <p:spPr>
          <a:xfrm>
            <a:off x="1403247" y="1607809"/>
            <a:ext cx="6927020" cy="2876680"/>
          </a:xfrm>
        </p:spPr>
        <p:txBody>
          <a:bodyPr vert="horz" lIns="91440" tIns="45720" rIns="91440" bIns="45720" rtlCol="0" anchor="b">
            <a:normAutofit/>
          </a:bodyPr>
          <a:lstStyle/>
          <a:p>
            <a:r>
              <a:rPr lang="en-US" sz="5700" kern="1200">
                <a:solidFill>
                  <a:srgbClr val="FFFFFF"/>
                </a:solidFill>
                <a:latin typeface="+mj-lt"/>
                <a:ea typeface="+mj-ea"/>
                <a:cs typeface="+mj-cs"/>
              </a:rPr>
              <a:t>Thank You!</a:t>
            </a:r>
          </a:p>
        </p:txBody>
      </p:sp>
      <p:sp>
        <p:nvSpPr>
          <p:cNvPr id="4" name="Footer Placeholder 3">
            <a:extLst>
              <a:ext uri="{FF2B5EF4-FFF2-40B4-BE49-F238E27FC236}">
                <a16:creationId xmlns:a16="http://schemas.microsoft.com/office/drawing/2014/main" id="{61AF588E-8F0B-DA41-B506-98D7A7902D65}"/>
              </a:ext>
            </a:extLst>
          </p:cNvPr>
          <p:cNvSpPr>
            <a:spLocks noGrp="1"/>
          </p:cNvSpPr>
          <p:nvPr>
            <p:ph type="ftr" sz="quarter" idx="11"/>
          </p:nvPr>
        </p:nvSpPr>
        <p:spPr>
          <a:xfrm>
            <a:off x="596646" y="6382512"/>
            <a:ext cx="5068062" cy="320040"/>
          </a:xfrm>
        </p:spPr>
        <p:txBody>
          <a:bodyPr vert="horz" lIns="91440" tIns="45720" rIns="91440" bIns="45720" rtlCol="0" anchor="ctr">
            <a:normAutofit/>
          </a:bodyPr>
          <a:lstStyle/>
          <a:p>
            <a:pPr algn="l" defTabSz="914400"/>
            <a:endParaRPr lang="en-US" sz="900" kern="1200">
              <a:solidFill>
                <a:schemeClr val="tx1">
                  <a:tint val="75000"/>
                </a:schemeClr>
              </a:solidFill>
              <a:latin typeface="+mn-lt"/>
              <a:ea typeface="+mn-ea"/>
              <a:cs typeface="+mn-cs"/>
            </a:endParaRPr>
          </a:p>
        </p:txBody>
      </p:sp>
      <p:sp>
        <p:nvSpPr>
          <p:cNvPr id="5" name="Slide Number Placeholder 4">
            <a:extLst>
              <a:ext uri="{FF2B5EF4-FFF2-40B4-BE49-F238E27FC236}">
                <a16:creationId xmlns:a16="http://schemas.microsoft.com/office/drawing/2014/main" id="{D7114C2A-8E36-9C41-AC8F-D640B9F4DD19}"/>
              </a:ext>
            </a:extLst>
          </p:cNvPr>
          <p:cNvSpPr>
            <a:spLocks noGrp="1"/>
          </p:cNvSpPr>
          <p:nvPr>
            <p:ph type="sldNum" sz="quarter" idx="12"/>
          </p:nvPr>
        </p:nvSpPr>
        <p:spPr>
          <a:xfrm>
            <a:off x="8030718" y="6382512"/>
            <a:ext cx="514350" cy="320040"/>
          </a:xfrm>
        </p:spPr>
        <p:txBody>
          <a:bodyPr vert="horz" lIns="91440" tIns="45720" rIns="91440" bIns="45720" rtlCol="0" anchor="ctr">
            <a:normAutofit/>
          </a:bodyPr>
          <a:lstStyle/>
          <a:p>
            <a:pPr defTabSz="914400">
              <a:spcAft>
                <a:spcPts val="600"/>
              </a:spcAft>
            </a:pPr>
            <a:fld id="{EB0C8133-AF5C-49AA-B844-F6668C19F3DF}" type="slidenum">
              <a:rPr lang="en-US" sz="900"/>
              <a:pPr defTabSz="914400">
                <a:spcAft>
                  <a:spcPts val="600"/>
                </a:spcAft>
              </a:pPr>
              <a:t>30</a:t>
            </a:fld>
            <a:endParaRPr lang="en-US" sz="900"/>
          </a:p>
        </p:txBody>
      </p:sp>
    </p:spTree>
    <p:extLst>
      <p:ext uri="{BB962C8B-B14F-4D97-AF65-F5344CB8AC3E}">
        <p14:creationId xmlns:p14="http://schemas.microsoft.com/office/powerpoint/2010/main" val="3033840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54427-9D94-BB4B-B317-FFC4A534B8B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FEF1E80-35AA-C24D-8259-F22D1FC9D95E}"/>
              </a:ext>
            </a:extLst>
          </p:cNvPr>
          <p:cNvSpPr>
            <a:spLocks noGrp="1"/>
          </p:cNvSpPr>
          <p:nvPr>
            <p:ph idx="1"/>
          </p:nvPr>
        </p:nvSpPr>
        <p:spPr/>
        <p:txBody>
          <a:bodyPr>
            <a:normAutofit fontScale="70000" lnSpcReduction="20000"/>
          </a:bodyPr>
          <a:lstStyle/>
          <a:p>
            <a:r>
              <a:rPr lang="en-IE" dirty="0">
                <a:solidFill>
                  <a:schemeClr val="tx1"/>
                </a:solidFill>
              </a:rPr>
              <a:t>Taylor, S. E. (1991). </a:t>
            </a:r>
            <a:r>
              <a:rPr lang="en-IE" dirty="0" err="1">
                <a:solidFill>
                  <a:schemeClr val="tx1"/>
                </a:solidFill>
              </a:rPr>
              <a:t>Asymetrical</a:t>
            </a:r>
            <a:r>
              <a:rPr lang="en-IE" dirty="0">
                <a:solidFill>
                  <a:schemeClr val="tx1"/>
                </a:solidFill>
              </a:rPr>
              <a:t> effects of positive and negative events: The mobilization-minimization hypothesis. </a:t>
            </a:r>
            <a:r>
              <a:rPr lang="en-IE" i="1" dirty="0">
                <a:solidFill>
                  <a:schemeClr val="tx1"/>
                </a:solidFill>
              </a:rPr>
              <a:t>Psychological Bulletin, 110</a:t>
            </a:r>
            <a:r>
              <a:rPr lang="en-IE" dirty="0">
                <a:solidFill>
                  <a:schemeClr val="tx1"/>
                </a:solidFill>
              </a:rPr>
              <a:t>(1), 67–85.</a:t>
            </a:r>
          </a:p>
          <a:p>
            <a:r>
              <a:rPr lang="en-IE" dirty="0">
                <a:solidFill>
                  <a:schemeClr val="tx1"/>
                </a:solidFill>
              </a:rPr>
              <a:t>Baumeister, R. F., </a:t>
            </a:r>
            <a:r>
              <a:rPr lang="en-IE" dirty="0" err="1">
                <a:solidFill>
                  <a:schemeClr val="tx1"/>
                </a:solidFill>
              </a:rPr>
              <a:t>Bratslavsky</a:t>
            </a:r>
            <a:r>
              <a:rPr lang="en-IE" dirty="0">
                <a:solidFill>
                  <a:schemeClr val="tx1"/>
                </a:solidFill>
              </a:rPr>
              <a:t>, E., </a:t>
            </a:r>
            <a:r>
              <a:rPr lang="en-IE" dirty="0" err="1">
                <a:solidFill>
                  <a:schemeClr val="tx1"/>
                </a:solidFill>
              </a:rPr>
              <a:t>Finkenauer</a:t>
            </a:r>
            <a:r>
              <a:rPr lang="en-IE" dirty="0">
                <a:solidFill>
                  <a:schemeClr val="tx1"/>
                </a:solidFill>
              </a:rPr>
              <a:t>, C., &amp; </a:t>
            </a:r>
            <a:r>
              <a:rPr lang="en-IE" dirty="0" err="1">
                <a:solidFill>
                  <a:schemeClr val="tx1"/>
                </a:solidFill>
              </a:rPr>
              <a:t>Vohs</a:t>
            </a:r>
            <a:r>
              <a:rPr lang="en-IE" dirty="0">
                <a:solidFill>
                  <a:schemeClr val="tx1"/>
                </a:solidFill>
              </a:rPr>
              <a:t>, K. D. (2001). Bad is stronger than good. </a:t>
            </a:r>
            <a:r>
              <a:rPr lang="en-IE" i="1" dirty="0">
                <a:solidFill>
                  <a:schemeClr val="tx1"/>
                </a:solidFill>
              </a:rPr>
              <a:t>Review of General Psychology, 5(4</a:t>
            </a:r>
            <a:r>
              <a:rPr lang="en-IE" dirty="0">
                <a:solidFill>
                  <a:schemeClr val="tx1"/>
                </a:solidFill>
              </a:rPr>
              <a:t>), 323–370. </a:t>
            </a:r>
            <a:r>
              <a:rPr lang="en-IE" dirty="0">
                <a:solidFill>
                  <a:schemeClr val="tx1"/>
                </a:solidFill>
                <a:hlinkClick r:id="rId2"/>
              </a:rPr>
              <a:t>https://doi.org/10.1037//1089-2680.5.4.323</a:t>
            </a:r>
            <a:endParaRPr lang="en-IE" dirty="0">
              <a:solidFill>
                <a:schemeClr val="tx1"/>
              </a:solidFill>
            </a:endParaRPr>
          </a:p>
          <a:p>
            <a:r>
              <a:rPr lang="en-IE" dirty="0" err="1">
                <a:solidFill>
                  <a:schemeClr val="tx1"/>
                </a:solidFill>
              </a:rPr>
              <a:t>Rozin</a:t>
            </a:r>
            <a:endParaRPr lang="en-IE" dirty="0">
              <a:solidFill>
                <a:schemeClr val="tx1"/>
              </a:solidFill>
            </a:endParaRPr>
          </a:p>
          <a:p>
            <a:r>
              <a:rPr lang="en-IE" dirty="0" err="1"/>
              <a:t>Peeters</a:t>
            </a:r>
            <a:r>
              <a:rPr lang="en-IE" dirty="0"/>
              <a:t>, G. (1971). The positive‐negative asymmetry: On cognitive consistency and positivity bias. </a:t>
            </a:r>
            <a:r>
              <a:rPr lang="en-IE" i="1" dirty="0"/>
              <a:t>European Journal of Social Psychology</a:t>
            </a:r>
            <a:r>
              <a:rPr lang="en-IE" dirty="0"/>
              <a:t>, </a:t>
            </a:r>
            <a:r>
              <a:rPr lang="en-IE" i="1" dirty="0"/>
              <a:t>1</a:t>
            </a:r>
            <a:r>
              <a:rPr lang="en-IE" dirty="0"/>
              <a:t>(4), 455–474.</a:t>
            </a:r>
            <a:endParaRPr lang="en-US" dirty="0"/>
          </a:p>
          <a:p>
            <a:r>
              <a:rPr lang="en-IE" dirty="0"/>
              <a:t>Pulford, B. D., &amp; Colman, A. M. (1996). Overconfidence, base rates and outcome positivity/negativity of predicted events. </a:t>
            </a:r>
            <a:r>
              <a:rPr lang="en-IE" i="1" dirty="0"/>
              <a:t>British Journal of Psychology</a:t>
            </a:r>
            <a:r>
              <a:rPr lang="en-IE" dirty="0"/>
              <a:t>, </a:t>
            </a:r>
            <a:r>
              <a:rPr lang="en-IE" i="1" dirty="0"/>
              <a:t>87</a:t>
            </a:r>
            <a:r>
              <a:rPr lang="en-IE" dirty="0"/>
              <a:t>(3), 431–445.</a:t>
            </a:r>
          </a:p>
          <a:p>
            <a:r>
              <a:rPr lang="en-IE" dirty="0"/>
              <a:t>Singer, J., </a:t>
            </a:r>
            <a:r>
              <a:rPr lang="en-IE" dirty="0" err="1"/>
              <a:t>Rexhaj</a:t>
            </a:r>
            <a:r>
              <a:rPr lang="en-IE" dirty="0"/>
              <a:t>, B., &amp; Baddeley, J. (2007). Older, wiser, and happier? Comparing older adults’ and college students’ self-defining memories. </a:t>
            </a:r>
            <a:r>
              <a:rPr lang="en-IE" i="1" dirty="0"/>
              <a:t>Memory</a:t>
            </a:r>
            <a:r>
              <a:rPr lang="en-IE" dirty="0"/>
              <a:t>, </a:t>
            </a:r>
            <a:r>
              <a:rPr lang="en-IE" i="1" dirty="0"/>
              <a:t>15</a:t>
            </a:r>
            <a:r>
              <a:rPr lang="en-IE" dirty="0"/>
              <a:t>(8), 886-898</a:t>
            </a:r>
          </a:p>
          <a:p>
            <a:endParaRPr lang="en-IE" dirty="0">
              <a:solidFill>
                <a:schemeClr val="tx1"/>
              </a:solidFill>
            </a:endParaRPr>
          </a:p>
          <a:p>
            <a:endParaRPr lang="en-US" dirty="0"/>
          </a:p>
        </p:txBody>
      </p:sp>
      <p:sp>
        <p:nvSpPr>
          <p:cNvPr id="4" name="Footer Placeholder 3">
            <a:extLst>
              <a:ext uri="{FF2B5EF4-FFF2-40B4-BE49-F238E27FC236}">
                <a16:creationId xmlns:a16="http://schemas.microsoft.com/office/drawing/2014/main" id="{9E73626E-6C43-9343-9744-B64D707B73B2}"/>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7665D68-2F75-A246-9CF8-43B06FD330E2}"/>
              </a:ext>
            </a:extLst>
          </p:cNvPr>
          <p:cNvSpPr>
            <a:spLocks noGrp="1"/>
          </p:cNvSpPr>
          <p:nvPr>
            <p:ph type="sldNum" sz="quarter" idx="12"/>
          </p:nvPr>
        </p:nvSpPr>
        <p:spPr/>
        <p:txBody>
          <a:bodyPr/>
          <a:lstStyle/>
          <a:p>
            <a:fld id="{EB0C8133-AF5C-49AA-B844-F6668C19F3DF}" type="slidenum">
              <a:rPr lang="en-GB" smtClean="0"/>
              <a:pPr/>
              <a:t>31</a:t>
            </a:fld>
            <a:endParaRPr lang="en-GB" dirty="0"/>
          </a:p>
        </p:txBody>
      </p:sp>
    </p:spTree>
    <p:extLst>
      <p:ext uri="{BB962C8B-B14F-4D97-AF65-F5344CB8AC3E}">
        <p14:creationId xmlns:p14="http://schemas.microsoft.com/office/powerpoint/2010/main" val="4209697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6FFBC-191B-0846-BF34-FB8A732141E6}"/>
              </a:ext>
            </a:extLst>
          </p:cNvPr>
          <p:cNvSpPr>
            <a:spLocks noGrp="1"/>
          </p:cNvSpPr>
          <p:nvPr>
            <p:ph type="title"/>
          </p:nvPr>
        </p:nvSpPr>
        <p:spPr/>
        <p:txBody>
          <a:bodyPr>
            <a:normAutofit/>
          </a:bodyPr>
          <a:lstStyle/>
          <a:p>
            <a:r>
              <a:rPr lang="en-US" dirty="0"/>
              <a:t>Predicting Unexpected Events</a:t>
            </a:r>
          </a:p>
        </p:txBody>
      </p:sp>
      <p:sp>
        <p:nvSpPr>
          <p:cNvPr id="6" name="Content Placeholder 2">
            <a:extLst>
              <a:ext uri="{FF2B5EF4-FFF2-40B4-BE49-F238E27FC236}">
                <a16:creationId xmlns:a16="http://schemas.microsoft.com/office/drawing/2014/main" id="{D24F299A-9C17-7944-8C00-546FA8F41693}"/>
              </a:ext>
            </a:extLst>
          </p:cNvPr>
          <p:cNvSpPr>
            <a:spLocks noGrp="1"/>
          </p:cNvSpPr>
          <p:nvPr>
            <p:ph idx="1"/>
          </p:nvPr>
        </p:nvSpPr>
        <p:spPr>
          <a:xfrm>
            <a:off x="355599" y="2082800"/>
            <a:ext cx="8500533" cy="3578448"/>
          </a:xfrm>
        </p:spPr>
        <p:txBody>
          <a:bodyPr>
            <a:normAutofit/>
          </a:bodyPr>
          <a:lstStyle/>
          <a:p>
            <a:r>
              <a:rPr lang="en-US" sz="2800" i="1" dirty="0">
                <a:solidFill>
                  <a:schemeClr val="tx1"/>
                </a:solidFill>
              </a:rPr>
              <a:t>In a foreign city and worried about missing a flight?</a:t>
            </a:r>
          </a:p>
          <a:p>
            <a:pPr>
              <a:spcBef>
                <a:spcPts val="624"/>
              </a:spcBef>
            </a:pPr>
            <a:br>
              <a:rPr lang="en-US" sz="2800" u="sng" dirty="0">
                <a:solidFill>
                  <a:schemeClr val="tx1"/>
                </a:solidFill>
              </a:rPr>
            </a:br>
            <a:r>
              <a:rPr lang="en-US" sz="2800" dirty="0">
                <a:solidFill>
                  <a:schemeClr val="tx1"/>
                </a:solidFill>
              </a:rPr>
              <a:t>Q: </a:t>
            </a:r>
            <a:r>
              <a:rPr lang="en-US" sz="2800" i="1" dirty="0">
                <a:solidFill>
                  <a:schemeClr val="tx1"/>
                </a:solidFill>
              </a:rPr>
              <a:t>What unexpected things could occur?</a:t>
            </a:r>
          </a:p>
          <a:p>
            <a:pPr marL="1200150" lvl="1" indent="-457200">
              <a:buFont typeface="System Font Regular"/>
              <a:buChar char="-"/>
            </a:pPr>
            <a:r>
              <a:rPr lang="en-US" sz="3000" dirty="0">
                <a:solidFill>
                  <a:schemeClr val="tx1"/>
                </a:solidFill>
              </a:rPr>
              <a:t>Traffic is really bad here…</a:t>
            </a:r>
          </a:p>
          <a:p>
            <a:pPr marL="1200150" lvl="1" indent="-457200">
              <a:buFont typeface="System Font Regular"/>
              <a:buChar char="-"/>
            </a:pPr>
            <a:r>
              <a:rPr lang="en-US" sz="3000" dirty="0">
                <a:solidFill>
                  <a:schemeClr val="tx1"/>
                </a:solidFill>
              </a:rPr>
              <a:t>Buses are unsafe…</a:t>
            </a:r>
          </a:p>
          <a:p>
            <a:pPr marL="1200150" lvl="1" indent="-457200">
              <a:buFont typeface="System Font Regular"/>
              <a:buChar char="-"/>
            </a:pPr>
            <a:r>
              <a:rPr lang="en-US" sz="3000" dirty="0">
                <a:solidFill>
                  <a:schemeClr val="tx1"/>
                </a:solidFill>
              </a:rPr>
              <a:t>Taxi drivers are unreliable…</a:t>
            </a:r>
            <a:endParaRPr lang="en-US" sz="2800" dirty="0">
              <a:solidFill>
                <a:schemeClr val="tx1"/>
              </a:solidFill>
              <a:latin typeface="Ubuntu Light" panose="020B0304030602030204" pitchFamily="34" charset="0"/>
            </a:endParaRPr>
          </a:p>
          <a:p>
            <a:pPr marL="1200150" lvl="1" indent="-457200">
              <a:buFont typeface="System Font Regular"/>
              <a:buChar char="-"/>
            </a:pPr>
            <a:r>
              <a:rPr lang="en-US" sz="3000" dirty="0">
                <a:solidFill>
                  <a:schemeClr val="tx1"/>
                </a:solidFill>
                <a:latin typeface="Ubuntu Light" panose="020B0304030602030204" pitchFamily="34" charset="0"/>
              </a:rPr>
              <a:t>Police outriders escort me to the airport…</a:t>
            </a:r>
            <a:endParaRPr lang="en-US" sz="3000" dirty="0">
              <a:solidFill>
                <a:schemeClr val="tx1"/>
              </a:solidFill>
            </a:endParaRPr>
          </a:p>
        </p:txBody>
      </p:sp>
      <p:sp>
        <p:nvSpPr>
          <p:cNvPr id="4" name="Footer Placeholder 3">
            <a:extLst>
              <a:ext uri="{FF2B5EF4-FFF2-40B4-BE49-F238E27FC236}">
                <a16:creationId xmlns:a16="http://schemas.microsoft.com/office/drawing/2014/main" id="{4DAD3E09-8FBA-724F-9270-30057CA6ABDD}"/>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93A8A58D-1D0C-9640-91DA-99322922710E}"/>
              </a:ext>
            </a:extLst>
          </p:cNvPr>
          <p:cNvSpPr>
            <a:spLocks noGrp="1"/>
          </p:cNvSpPr>
          <p:nvPr>
            <p:ph type="sldNum" sz="quarter" idx="12"/>
          </p:nvPr>
        </p:nvSpPr>
        <p:spPr/>
        <p:txBody>
          <a:bodyPr/>
          <a:lstStyle/>
          <a:p>
            <a:fld id="{EB0C8133-AF5C-49AA-B844-F6668C19F3DF}" type="slidenum">
              <a:rPr lang="en-GB" smtClean="0"/>
              <a:pPr/>
              <a:t>4</a:t>
            </a:fld>
            <a:endParaRPr lang="en-GB" dirty="0"/>
          </a:p>
        </p:txBody>
      </p:sp>
    </p:spTree>
    <p:extLst>
      <p:ext uri="{BB962C8B-B14F-4D97-AF65-F5344CB8AC3E}">
        <p14:creationId xmlns:p14="http://schemas.microsoft.com/office/powerpoint/2010/main" val="159026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6FFBC-191B-0846-BF34-FB8A732141E6}"/>
              </a:ext>
            </a:extLst>
          </p:cNvPr>
          <p:cNvSpPr>
            <a:spLocks noGrp="1"/>
          </p:cNvSpPr>
          <p:nvPr>
            <p:ph type="title"/>
          </p:nvPr>
        </p:nvSpPr>
        <p:spPr/>
        <p:txBody>
          <a:bodyPr>
            <a:normAutofit/>
          </a:bodyPr>
          <a:lstStyle/>
          <a:p>
            <a:r>
              <a:rPr lang="en-US" dirty="0"/>
              <a:t>Predicting Unexpected Events</a:t>
            </a:r>
          </a:p>
        </p:txBody>
      </p:sp>
      <p:sp>
        <p:nvSpPr>
          <p:cNvPr id="6" name="Content Placeholder 2">
            <a:extLst>
              <a:ext uri="{FF2B5EF4-FFF2-40B4-BE49-F238E27FC236}">
                <a16:creationId xmlns:a16="http://schemas.microsoft.com/office/drawing/2014/main" id="{D24F299A-9C17-7944-8C00-546FA8F41693}"/>
              </a:ext>
            </a:extLst>
          </p:cNvPr>
          <p:cNvSpPr>
            <a:spLocks noGrp="1"/>
          </p:cNvSpPr>
          <p:nvPr>
            <p:ph idx="1"/>
          </p:nvPr>
        </p:nvSpPr>
        <p:spPr>
          <a:xfrm>
            <a:off x="355599" y="2082800"/>
            <a:ext cx="8500533" cy="3578448"/>
          </a:xfrm>
        </p:spPr>
        <p:txBody>
          <a:bodyPr>
            <a:normAutofit/>
          </a:bodyPr>
          <a:lstStyle/>
          <a:p>
            <a:r>
              <a:rPr lang="en-US" sz="2800" i="1" dirty="0">
                <a:solidFill>
                  <a:schemeClr val="tx1"/>
                </a:solidFill>
              </a:rPr>
              <a:t>In a foreign city and worried about missing a flight?</a:t>
            </a:r>
          </a:p>
          <a:p>
            <a:pPr>
              <a:spcBef>
                <a:spcPts val="624"/>
              </a:spcBef>
            </a:pPr>
            <a:br>
              <a:rPr lang="en-US" sz="2800" u="sng" dirty="0">
                <a:solidFill>
                  <a:schemeClr val="tx1"/>
                </a:solidFill>
              </a:rPr>
            </a:br>
            <a:r>
              <a:rPr lang="en-US" sz="2800" dirty="0">
                <a:solidFill>
                  <a:schemeClr val="tx1"/>
                </a:solidFill>
              </a:rPr>
              <a:t>Q: </a:t>
            </a:r>
            <a:r>
              <a:rPr lang="en-US" sz="2800" i="1" dirty="0">
                <a:solidFill>
                  <a:schemeClr val="tx1"/>
                </a:solidFill>
              </a:rPr>
              <a:t>What unexpected things could occur?</a:t>
            </a:r>
          </a:p>
          <a:p>
            <a:pPr marL="1200150" lvl="1" indent="-457200">
              <a:buFont typeface="System Font Regular"/>
              <a:buChar char="-"/>
            </a:pPr>
            <a:r>
              <a:rPr lang="en-US" sz="3000" dirty="0">
                <a:solidFill>
                  <a:srgbClr val="FF0000"/>
                </a:solidFill>
              </a:rPr>
              <a:t>Traffic is really bad here…</a:t>
            </a:r>
          </a:p>
          <a:p>
            <a:pPr marL="1200150" lvl="1" indent="-457200">
              <a:buFont typeface="System Font Regular"/>
              <a:buChar char="-"/>
            </a:pPr>
            <a:r>
              <a:rPr lang="en-US" sz="3000" dirty="0">
                <a:solidFill>
                  <a:srgbClr val="FF0000"/>
                </a:solidFill>
              </a:rPr>
              <a:t>Buses are unsafe…</a:t>
            </a:r>
          </a:p>
          <a:p>
            <a:pPr marL="1200150" lvl="1" indent="-457200">
              <a:buFont typeface="System Font Regular"/>
              <a:buChar char="-"/>
            </a:pPr>
            <a:r>
              <a:rPr lang="en-US" sz="3000" dirty="0">
                <a:solidFill>
                  <a:srgbClr val="FF0000"/>
                </a:solidFill>
              </a:rPr>
              <a:t>Taxi drivers are unreliable…</a:t>
            </a:r>
            <a:endParaRPr lang="en-US" sz="2800" dirty="0">
              <a:solidFill>
                <a:srgbClr val="FF0000"/>
              </a:solidFill>
              <a:latin typeface="Ubuntu Light" panose="020B0304030602030204" pitchFamily="34" charset="0"/>
            </a:endParaRPr>
          </a:p>
          <a:p>
            <a:pPr marL="1200150" lvl="1" indent="-457200">
              <a:buFont typeface="System Font Regular"/>
              <a:buChar char="-"/>
            </a:pPr>
            <a:r>
              <a:rPr lang="en-US" sz="3000" dirty="0">
                <a:solidFill>
                  <a:srgbClr val="00B050"/>
                </a:solidFill>
                <a:latin typeface="Ubuntu Light" panose="020B0304030602030204" pitchFamily="34" charset="0"/>
              </a:rPr>
              <a:t>Police outriders ferry me to the airport…</a:t>
            </a:r>
            <a:endParaRPr lang="en-US" sz="3000" dirty="0">
              <a:solidFill>
                <a:srgbClr val="00B050"/>
              </a:solidFill>
            </a:endParaRPr>
          </a:p>
        </p:txBody>
      </p:sp>
      <p:sp>
        <p:nvSpPr>
          <p:cNvPr id="4" name="Footer Placeholder 3">
            <a:extLst>
              <a:ext uri="{FF2B5EF4-FFF2-40B4-BE49-F238E27FC236}">
                <a16:creationId xmlns:a16="http://schemas.microsoft.com/office/drawing/2014/main" id="{4DAD3E09-8FBA-724F-9270-30057CA6ABDD}"/>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93A8A58D-1D0C-9640-91DA-99322922710E}"/>
              </a:ext>
            </a:extLst>
          </p:cNvPr>
          <p:cNvSpPr>
            <a:spLocks noGrp="1"/>
          </p:cNvSpPr>
          <p:nvPr>
            <p:ph type="sldNum" sz="quarter" idx="12"/>
          </p:nvPr>
        </p:nvSpPr>
        <p:spPr/>
        <p:txBody>
          <a:bodyPr/>
          <a:lstStyle/>
          <a:p>
            <a:fld id="{EB0C8133-AF5C-49AA-B844-F6668C19F3DF}" type="slidenum">
              <a:rPr lang="en-GB" smtClean="0"/>
              <a:pPr/>
              <a:t>5</a:t>
            </a:fld>
            <a:endParaRPr lang="en-GB" dirty="0"/>
          </a:p>
        </p:txBody>
      </p:sp>
    </p:spTree>
    <p:extLst>
      <p:ext uri="{BB962C8B-B14F-4D97-AF65-F5344CB8AC3E}">
        <p14:creationId xmlns:p14="http://schemas.microsoft.com/office/powerpoint/2010/main" val="255011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71479-D570-774C-B15C-61235142C7DA}"/>
              </a:ext>
            </a:extLst>
          </p:cNvPr>
          <p:cNvSpPr>
            <a:spLocks noGrp="1"/>
          </p:cNvSpPr>
          <p:nvPr>
            <p:ph type="title"/>
          </p:nvPr>
        </p:nvSpPr>
        <p:spPr/>
        <p:txBody>
          <a:bodyPr/>
          <a:lstStyle/>
          <a:p>
            <a:r>
              <a:rPr lang="en-US" dirty="0"/>
              <a:t>What is “Unexpected”?</a:t>
            </a:r>
          </a:p>
        </p:txBody>
      </p:sp>
      <p:sp>
        <p:nvSpPr>
          <p:cNvPr id="3" name="Content Placeholder 2">
            <a:extLst>
              <a:ext uri="{FF2B5EF4-FFF2-40B4-BE49-F238E27FC236}">
                <a16:creationId xmlns:a16="http://schemas.microsoft.com/office/drawing/2014/main" id="{18492831-E0B2-7843-9FBE-FEF592C2B468}"/>
              </a:ext>
            </a:extLst>
          </p:cNvPr>
          <p:cNvSpPr>
            <a:spLocks noGrp="1"/>
          </p:cNvSpPr>
          <p:nvPr>
            <p:ph idx="1"/>
          </p:nvPr>
        </p:nvSpPr>
        <p:spPr>
          <a:xfrm>
            <a:off x="355599" y="2348880"/>
            <a:ext cx="8500533" cy="3456384"/>
          </a:xfrm>
        </p:spPr>
        <p:txBody>
          <a:bodyPr>
            <a:normAutofit lnSpcReduction="10000"/>
          </a:bodyPr>
          <a:lstStyle/>
          <a:p>
            <a:pPr marL="285750" indent="-285750">
              <a:buFont typeface="Arial" panose="020B0604020202020204" pitchFamily="34" charset="0"/>
              <a:buChar char="•"/>
            </a:pPr>
            <a:r>
              <a:rPr lang="en-US" sz="2800" dirty="0">
                <a:solidFill>
                  <a:schemeClr val="tx1"/>
                </a:solidFill>
              </a:rPr>
              <a:t>What is the valence of the event?</a:t>
            </a:r>
          </a:p>
          <a:p>
            <a:pPr marL="0" indent="0">
              <a:buNone/>
            </a:pPr>
            <a:endParaRPr lang="en-US" sz="2800" dirty="0">
              <a:solidFill>
                <a:schemeClr val="tx1"/>
              </a:solidFill>
            </a:endParaRPr>
          </a:p>
          <a:p>
            <a:pPr marL="285750" indent="-285750">
              <a:buFont typeface="Arial" panose="020B0604020202020204" pitchFamily="34" charset="0"/>
              <a:buChar char="•"/>
            </a:pPr>
            <a:r>
              <a:rPr lang="en-US" sz="2800" dirty="0">
                <a:solidFill>
                  <a:schemeClr val="tx1"/>
                </a:solidFill>
              </a:rPr>
              <a:t>What things do people mutate in the unexpected?</a:t>
            </a:r>
          </a:p>
          <a:p>
            <a:pPr marL="285750" indent="-285750">
              <a:buFont typeface="Arial" panose="020B0604020202020204" pitchFamily="34" charset="0"/>
              <a:buChar char="•"/>
            </a:pPr>
            <a:endParaRPr lang="en-US" sz="2800" dirty="0">
              <a:solidFill>
                <a:schemeClr val="tx1"/>
              </a:solidFill>
            </a:endParaRPr>
          </a:p>
          <a:p>
            <a:pPr marL="285750" indent="-285750">
              <a:buFont typeface="Arial" panose="020B0604020202020204" pitchFamily="34" charset="0"/>
              <a:buChar char="•"/>
            </a:pPr>
            <a:r>
              <a:rPr lang="en-US" sz="2800" dirty="0">
                <a:solidFill>
                  <a:schemeClr val="tx1"/>
                </a:solidFill>
              </a:rPr>
              <a:t>Prior to subjective probability?</a:t>
            </a:r>
          </a:p>
          <a:p>
            <a:pPr marL="0" indent="0">
              <a:buNone/>
            </a:pPr>
            <a:endParaRPr lang="en-US" sz="2800" dirty="0">
              <a:solidFill>
                <a:schemeClr val="tx1"/>
              </a:solidFill>
              <a:latin typeface="Ubuntu Light" panose="020B0304030602030204" pitchFamily="34" charset="0"/>
            </a:endParaRPr>
          </a:p>
          <a:p>
            <a:r>
              <a:rPr lang="en-US" sz="2800" dirty="0">
                <a:solidFill>
                  <a:schemeClr val="tx1"/>
                </a:solidFill>
              </a:rPr>
              <a:t>Where are the really unexpected/bizarre events?</a:t>
            </a:r>
          </a:p>
          <a:p>
            <a:pPr marL="0" indent="0">
              <a:buNone/>
            </a:pPr>
            <a:endParaRPr lang="en-US" sz="2800" dirty="0">
              <a:solidFill>
                <a:schemeClr val="tx1"/>
              </a:solidFill>
              <a:latin typeface="Ubuntu Light" panose="020B0304030602030204" pitchFamily="34" charset="0"/>
            </a:endParaRPr>
          </a:p>
        </p:txBody>
      </p:sp>
      <p:sp>
        <p:nvSpPr>
          <p:cNvPr id="4" name="Footer Placeholder 3">
            <a:extLst>
              <a:ext uri="{FF2B5EF4-FFF2-40B4-BE49-F238E27FC236}">
                <a16:creationId xmlns:a16="http://schemas.microsoft.com/office/drawing/2014/main" id="{6A3B752B-2F0B-1741-BEAE-998AEA1935D4}"/>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C5892ECC-4FB7-EC4C-8AE6-037B03139995}"/>
              </a:ext>
            </a:extLst>
          </p:cNvPr>
          <p:cNvSpPr>
            <a:spLocks noGrp="1"/>
          </p:cNvSpPr>
          <p:nvPr>
            <p:ph type="sldNum" sz="quarter" idx="12"/>
          </p:nvPr>
        </p:nvSpPr>
        <p:spPr/>
        <p:txBody>
          <a:bodyPr/>
          <a:lstStyle/>
          <a:p>
            <a:fld id="{EB0C8133-AF5C-49AA-B844-F6668C19F3DF}" type="slidenum">
              <a:rPr lang="en-GB" smtClean="0"/>
              <a:pPr/>
              <a:t>6</a:t>
            </a:fld>
            <a:endParaRPr lang="en-GB" dirty="0"/>
          </a:p>
        </p:txBody>
      </p:sp>
    </p:spTree>
    <p:extLst>
      <p:ext uri="{BB962C8B-B14F-4D97-AF65-F5344CB8AC3E}">
        <p14:creationId xmlns:p14="http://schemas.microsoft.com/office/powerpoint/2010/main" val="3389542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6FFBC-191B-0846-BF34-FB8A732141E6}"/>
              </a:ext>
            </a:extLst>
          </p:cNvPr>
          <p:cNvSpPr>
            <a:spLocks noGrp="1"/>
          </p:cNvSpPr>
          <p:nvPr>
            <p:ph type="title"/>
          </p:nvPr>
        </p:nvSpPr>
        <p:spPr/>
        <p:txBody>
          <a:bodyPr>
            <a:normAutofit/>
          </a:bodyPr>
          <a:lstStyle/>
          <a:p>
            <a:r>
              <a:rPr lang="en-US" dirty="0"/>
              <a:t>Instructions</a:t>
            </a:r>
          </a:p>
        </p:txBody>
      </p:sp>
      <p:sp>
        <p:nvSpPr>
          <p:cNvPr id="3" name="Content Placeholder 2">
            <a:extLst>
              <a:ext uri="{FF2B5EF4-FFF2-40B4-BE49-F238E27FC236}">
                <a16:creationId xmlns:a16="http://schemas.microsoft.com/office/drawing/2014/main" id="{B253168E-2C3A-7447-A6BF-FF49EC75C15A}"/>
              </a:ext>
            </a:extLst>
          </p:cNvPr>
          <p:cNvSpPr>
            <a:spLocks noGrp="1"/>
          </p:cNvSpPr>
          <p:nvPr>
            <p:ph idx="1"/>
          </p:nvPr>
        </p:nvSpPr>
        <p:spPr/>
        <p:txBody>
          <a:bodyPr>
            <a:normAutofit/>
          </a:bodyPr>
          <a:lstStyle/>
          <a:p>
            <a:pPr algn="ctr"/>
            <a:endParaRPr lang="en-US" sz="2400" dirty="0">
              <a:solidFill>
                <a:schemeClr val="tx1"/>
              </a:solidFill>
            </a:endParaRPr>
          </a:p>
          <a:p>
            <a:r>
              <a:rPr lang="en-US" sz="2400" dirty="0">
                <a:solidFill>
                  <a:schemeClr val="tx1"/>
                </a:solidFill>
              </a:rPr>
              <a:t>“Something unexpected occurred…”			(UNEXP)</a:t>
            </a:r>
          </a:p>
          <a:p>
            <a:br>
              <a:rPr lang="en-US" sz="2400" dirty="0">
                <a:solidFill>
                  <a:schemeClr val="tx1"/>
                </a:solidFill>
              </a:rPr>
            </a:br>
            <a:r>
              <a:rPr lang="en-US" sz="2400" dirty="0">
                <a:solidFill>
                  <a:schemeClr val="tx1"/>
                </a:solidFill>
              </a:rPr>
              <a:t>“Something good and unexpected occurred…”	(UNEXP-GOOD)</a:t>
            </a:r>
          </a:p>
          <a:p>
            <a:br>
              <a:rPr lang="en-US" sz="2400" dirty="0">
                <a:solidFill>
                  <a:schemeClr val="tx1"/>
                </a:solidFill>
              </a:rPr>
            </a:br>
            <a:r>
              <a:rPr lang="en-US" sz="2400" dirty="0">
                <a:solidFill>
                  <a:schemeClr val="tx1"/>
                </a:solidFill>
              </a:rPr>
              <a:t>“Something bad and unexpected occurred…”	(UNEXP-BAD)</a:t>
            </a:r>
          </a:p>
          <a:p>
            <a:pPr algn="ctr"/>
            <a:endParaRPr lang="en-US" sz="2400" dirty="0">
              <a:solidFill>
                <a:schemeClr val="tx1"/>
              </a:solidFill>
            </a:endParaRPr>
          </a:p>
          <a:p>
            <a:pPr algn="ctr"/>
            <a:r>
              <a:rPr lang="en-US" sz="2400" dirty="0">
                <a:solidFill>
                  <a:schemeClr val="tx1"/>
                </a:solidFill>
              </a:rPr>
              <a:t>“What do you think happened?”</a:t>
            </a:r>
          </a:p>
        </p:txBody>
      </p:sp>
      <p:sp>
        <p:nvSpPr>
          <p:cNvPr id="5" name="Slide Number Placeholder 4">
            <a:extLst>
              <a:ext uri="{FF2B5EF4-FFF2-40B4-BE49-F238E27FC236}">
                <a16:creationId xmlns:a16="http://schemas.microsoft.com/office/drawing/2014/main" id="{93A8A58D-1D0C-9640-91DA-99322922710E}"/>
              </a:ext>
            </a:extLst>
          </p:cNvPr>
          <p:cNvSpPr>
            <a:spLocks noGrp="1"/>
          </p:cNvSpPr>
          <p:nvPr>
            <p:ph type="sldNum" sz="quarter" idx="12"/>
          </p:nvPr>
        </p:nvSpPr>
        <p:spPr/>
        <p:txBody>
          <a:bodyPr/>
          <a:lstStyle/>
          <a:p>
            <a:fld id="{EB0C8133-AF5C-49AA-B844-F6668C19F3DF}" type="slidenum">
              <a:rPr lang="en-GB" smtClean="0"/>
              <a:pPr/>
              <a:t>7</a:t>
            </a:fld>
            <a:endParaRPr lang="en-GB" dirty="0"/>
          </a:p>
        </p:txBody>
      </p:sp>
    </p:spTree>
    <p:extLst>
      <p:ext uri="{BB962C8B-B14F-4D97-AF65-F5344CB8AC3E}">
        <p14:creationId xmlns:p14="http://schemas.microsoft.com/office/powerpoint/2010/main" val="392293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b="1" dirty="0"/>
              <a:t>Material Scenarios</a:t>
            </a:r>
          </a:p>
        </p:txBody>
      </p:sp>
      <p:graphicFrame>
        <p:nvGraphicFramePr>
          <p:cNvPr id="8" name="Content Placeholder 3">
            <a:extLst>
              <a:ext uri="{FF2B5EF4-FFF2-40B4-BE49-F238E27FC236}">
                <a16:creationId xmlns:a16="http://schemas.microsoft.com/office/drawing/2014/main" id="{ED0BD40A-E39B-C741-9FD4-CF139EEB23D7}"/>
              </a:ext>
            </a:extLst>
          </p:cNvPr>
          <p:cNvGraphicFramePr>
            <a:graphicFrameLocks/>
          </p:cNvGraphicFramePr>
          <p:nvPr>
            <p:extLst>
              <p:ext uri="{D42A27DB-BD31-4B8C-83A1-F6EECF244321}">
                <p14:modId xmlns:p14="http://schemas.microsoft.com/office/powerpoint/2010/main" val="4266860245"/>
              </p:ext>
            </p:extLst>
          </p:nvPr>
        </p:nvGraphicFramePr>
        <p:xfrm>
          <a:off x="818895" y="1916832"/>
          <a:ext cx="7506209" cy="3889382"/>
        </p:xfrm>
        <a:graphic>
          <a:graphicData uri="http://schemas.openxmlformats.org/drawingml/2006/table">
            <a:tbl>
              <a:tblPr firstRow="1" bandRow="1">
                <a:tableStyleId>{2D5ABB26-0587-4C30-8999-92F81FD0307C}</a:tableStyleId>
              </a:tblPr>
              <a:tblGrid>
                <a:gridCol w="2312945">
                  <a:extLst>
                    <a:ext uri="{9D8B030D-6E8A-4147-A177-3AD203B41FA5}">
                      <a16:colId xmlns:a16="http://schemas.microsoft.com/office/drawing/2014/main" val="20000"/>
                    </a:ext>
                  </a:extLst>
                </a:gridCol>
                <a:gridCol w="5193264">
                  <a:extLst>
                    <a:ext uri="{9D8B030D-6E8A-4147-A177-3AD203B41FA5}">
                      <a16:colId xmlns:a16="http://schemas.microsoft.com/office/drawing/2014/main" val="20002"/>
                    </a:ext>
                  </a:extLst>
                </a:gridCol>
              </a:tblGrid>
              <a:tr h="58468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E" dirty="0"/>
                        <a:t>Sentence Type</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IE" dirty="0"/>
                        <a:t>Scenario</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93550">
                <a:tc>
                  <a:txBody>
                    <a:bodyPr/>
                    <a:lstStyle/>
                    <a:p>
                      <a:pPr algn="r"/>
                      <a:r>
                        <a:rPr lang="en-IE" dirty="0"/>
                        <a:t>Goal</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indent="0" algn="l">
                        <a:buNone/>
                      </a:pPr>
                      <a:r>
                        <a:rPr lang="en-IE" dirty="0"/>
                        <a:t>Louise wants to shop at an expensive clothes store.</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647121">
                <a:tc>
                  <a:txBody>
                    <a:bodyPr/>
                    <a:lstStyle/>
                    <a:p>
                      <a:pPr algn="r"/>
                      <a:r>
                        <a:rPr lang="en-IE" dirty="0"/>
                        <a:t>Intermediate Event</a:t>
                      </a:r>
                    </a:p>
                  </a:txBody>
                  <a:tcPr anchor="ct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800" dirty="0"/>
                        <a:t>She is wearing her favourite dress and matching shoes.</a:t>
                      </a:r>
                      <a:endParaRPr lang="en-IE"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647121">
                <a:tc>
                  <a:txBody>
                    <a:bodyPr/>
                    <a:lstStyle/>
                    <a:p>
                      <a:pPr algn="r"/>
                      <a:r>
                        <a:rPr lang="en-IE" dirty="0"/>
                        <a:t>Plan Step</a:t>
                      </a:r>
                    </a:p>
                  </a:txBody>
                  <a:tcPr anchor="ct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Louise draws money from the ATM.</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369784">
                <a:tc>
                  <a:txBody>
                    <a:bodyPr/>
                    <a:lstStyle/>
                    <a:p>
                      <a:pPr algn="r"/>
                      <a:endParaRPr lang="en-IE" dirty="0"/>
                    </a:p>
                  </a:txBody>
                  <a:tcPr anchor="ctr">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E" sz="1800" dirty="0">
                        <a:effectLst/>
                        <a:latin typeface="+mn-lt"/>
                        <a:ea typeface="Calibri"/>
                        <a:cs typeface="Times New Roman"/>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07447033"/>
                  </a:ext>
                </a:extLst>
              </a:tr>
              <a:tr h="647121">
                <a:tc>
                  <a:txBody>
                    <a:bodyPr/>
                    <a:lstStyle/>
                    <a:p>
                      <a:pPr algn="r"/>
                      <a:endParaRPr lang="en-IE" dirty="0"/>
                    </a:p>
                  </a:txBody>
                  <a:tcPr anchor="ctr">
                    <a:lnR w="12700" cap="flat" cmpd="sng" algn="ctr">
                      <a:solidFill>
                        <a:schemeClr val="tx1"/>
                      </a:solidFill>
                      <a:prstDash val="solid"/>
                      <a:round/>
                      <a:headEnd type="none" w="med" len="med"/>
                      <a:tailEnd type="none" w="med" len="med"/>
                    </a:lnR>
                  </a:tcPr>
                </a:tc>
                <a:tc>
                  <a:txBody>
                    <a:bodyPr/>
                    <a:lstStyle/>
                    <a:p>
                      <a:pPr marL="0" indent="0" algn="ctr">
                        <a:buNone/>
                      </a:pPr>
                      <a:r>
                        <a:rPr lang="en-IE" dirty="0"/>
                        <a:t>Something unexpected occurred. What do you think happened?</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49660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b="1" dirty="0"/>
              <a:t>Some Example Responses</a:t>
            </a:r>
          </a:p>
        </p:txBody>
      </p:sp>
      <p:sp>
        <p:nvSpPr>
          <p:cNvPr id="8" name="Content Placeholder 2"/>
          <p:cNvSpPr txBox="1">
            <a:spLocks/>
          </p:cNvSpPr>
          <p:nvPr/>
        </p:nvSpPr>
        <p:spPr>
          <a:xfrm>
            <a:off x="457200" y="1886857"/>
            <a:ext cx="8229600" cy="424847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000">
              <a:lnSpc>
                <a:spcPct val="110000"/>
              </a:lnSpc>
              <a:spcBef>
                <a:spcPts val="600"/>
              </a:spcBef>
            </a:pPr>
            <a:r>
              <a:rPr lang="en-IE" sz="3000" dirty="0"/>
              <a:t>“She saw the account balance as she withdrew money and realized she didn't have enough to justify the shopping trip” </a:t>
            </a:r>
          </a:p>
          <a:p>
            <a:pPr marL="342000">
              <a:lnSpc>
                <a:spcPct val="110000"/>
              </a:lnSpc>
              <a:spcBef>
                <a:spcPts val="600"/>
              </a:spcBef>
            </a:pPr>
            <a:endParaRPr lang="en-IE" sz="3000" dirty="0"/>
          </a:p>
          <a:p>
            <a:pPr marL="342000">
              <a:lnSpc>
                <a:spcPct val="110000"/>
              </a:lnSpc>
              <a:spcBef>
                <a:spcPts val="600"/>
              </a:spcBef>
            </a:pPr>
            <a:r>
              <a:rPr lang="en-IE" sz="3000" dirty="0"/>
              <a:t>“She is robbed at the ATM” </a:t>
            </a:r>
          </a:p>
          <a:p>
            <a:pPr>
              <a:lnSpc>
                <a:spcPct val="110000"/>
              </a:lnSpc>
              <a:spcBef>
                <a:spcPts val="600"/>
              </a:spcBef>
            </a:pPr>
            <a:endParaRPr lang="en-IE" sz="3000" dirty="0"/>
          </a:p>
          <a:p>
            <a:pPr>
              <a:lnSpc>
                <a:spcPct val="110000"/>
              </a:lnSpc>
              <a:spcBef>
                <a:spcPts val="600"/>
              </a:spcBef>
            </a:pPr>
            <a:r>
              <a:rPr lang="en-IE" sz="3000" dirty="0"/>
              <a:t>“She had more money that she realised so could buy something expensive.” </a:t>
            </a:r>
          </a:p>
          <a:p>
            <a:pPr>
              <a:lnSpc>
                <a:spcPct val="130000"/>
              </a:lnSpc>
            </a:pPr>
            <a:endParaRPr lang="en-IE" sz="3000" dirty="0"/>
          </a:p>
        </p:txBody>
      </p:sp>
    </p:spTree>
    <p:extLst>
      <p:ext uri="{BB962C8B-B14F-4D97-AF65-F5344CB8AC3E}">
        <p14:creationId xmlns:p14="http://schemas.microsoft.com/office/powerpoint/2010/main" val="41071151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11768</TotalTime>
  <Words>1781</Words>
  <Application>Microsoft Macintosh PowerPoint</Application>
  <PresentationFormat>On-screen Show (4:3)</PresentationFormat>
  <Paragraphs>259</Paragraphs>
  <Slides>31</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Calibri Light</vt:lpstr>
      <vt:lpstr>nyt-imperial</vt:lpstr>
      <vt:lpstr>System Font Regular</vt:lpstr>
      <vt:lpstr>Ubuntu</vt:lpstr>
      <vt:lpstr>Ubuntu Light</vt:lpstr>
      <vt:lpstr>Office Theme</vt:lpstr>
      <vt:lpstr>Do We “Fear for the Worst” or “Hope for the Best” in Thinking About the Unexpected?</vt:lpstr>
      <vt:lpstr>PowerPoint Presentation</vt:lpstr>
      <vt:lpstr>Outline</vt:lpstr>
      <vt:lpstr>Predicting Unexpected Events</vt:lpstr>
      <vt:lpstr>Predicting Unexpected Events</vt:lpstr>
      <vt:lpstr>What is “Unexpected”?</vt:lpstr>
      <vt:lpstr>Instructions</vt:lpstr>
      <vt:lpstr>Material Scenarios</vt:lpstr>
      <vt:lpstr>Some Example Responses</vt:lpstr>
      <vt:lpstr>Some Example Responses</vt:lpstr>
      <vt:lpstr>Another Example:</vt:lpstr>
      <vt:lpstr>Some Example Responses</vt:lpstr>
      <vt:lpstr>What leads to positive vs. negative unexpected events?</vt:lpstr>
      <vt:lpstr>PowerPoint Presentation</vt:lpstr>
      <vt:lpstr>PowerPoint Presentation</vt:lpstr>
      <vt:lpstr>Hypothesis:</vt:lpstr>
      <vt:lpstr>Hypothesis:</vt:lpstr>
      <vt:lpstr>PowerPoint Presentation</vt:lpstr>
      <vt:lpstr>PowerPoint Presentation</vt:lpstr>
      <vt:lpstr>Study 1 - Method</vt:lpstr>
      <vt:lpstr>PowerPoint Presentation</vt:lpstr>
      <vt:lpstr>Study 2 – Method</vt:lpstr>
      <vt:lpstr>PowerPoint Presentation</vt:lpstr>
      <vt:lpstr>Study 3 – Method</vt:lpstr>
      <vt:lpstr>Study 3 – Material Example</vt:lpstr>
      <vt:lpstr>PowerPoint Presentation</vt:lpstr>
      <vt:lpstr>Conclusions </vt:lpstr>
      <vt:lpstr>PowerPoint Presentation</vt:lpstr>
      <vt:lpstr>The Plots</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briwal</dc:creator>
  <cp:lastModifiedBy>Molly Quinn</cp:lastModifiedBy>
  <cp:revision>228</cp:revision>
  <cp:lastPrinted>2019-07-16T17:41:00Z</cp:lastPrinted>
  <dcterms:created xsi:type="dcterms:W3CDTF">2018-08-22T13:50:38Z</dcterms:created>
  <dcterms:modified xsi:type="dcterms:W3CDTF">2021-12-06T15:28:28Z</dcterms:modified>
</cp:coreProperties>
</file>